
<file path=[Content_Types].xml><?xml version="1.0" encoding="utf-8"?>
<Types xmlns="http://schemas.openxmlformats.org/package/2006/content-types">
  <Default Extension="png" ContentType="image/png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35"/>
  </p:notesMasterIdLst>
  <p:handoutMasterIdLst>
    <p:handoutMasterId r:id="rId36"/>
  </p:handoutMasterIdLst>
  <p:sldIdLst>
    <p:sldId id="473" r:id="rId2"/>
    <p:sldId id="474" r:id="rId3"/>
    <p:sldId id="499" r:id="rId4"/>
    <p:sldId id="500" r:id="rId5"/>
    <p:sldId id="501" r:id="rId6"/>
    <p:sldId id="502" r:id="rId7"/>
    <p:sldId id="503" r:id="rId8"/>
    <p:sldId id="504" r:id="rId9"/>
    <p:sldId id="505" r:id="rId10"/>
    <p:sldId id="475" r:id="rId11"/>
    <p:sldId id="476" r:id="rId12"/>
    <p:sldId id="477" r:id="rId13"/>
    <p:sldId id="478" r:id="rId14"/>
    <p:sldId id="479" r:id="rId15"/>
    <p:sldId id="480" r:id="rId16"/>
    <p:sldId id="481" r:id="rId17"/>
    <p:sldId id="482" r:id="rId18"/>
    <p:sldId id="483" r:id="rId19"/>
    <p:sldId id="484" r:id="rId20"/>
    <p:sldId id="485" r:id="rId21"/>
    <p:sldId id="486" r:id="rId22"/>
    <p:sldId id="487" r:id="rId23"/>
    <p:sldId id="488" r:id="rId24"/>
    <p:sldId id="489" r:id="rId25"/>
    <p:sldId id="490" r:id="rId26"/>
    <p:sldId id="491" r:id="rId27"/>
    <p:sldId id="492" r:id="rId28"/>
    <p:sldId id="493" r:id="rId29"/>
    <p:sldId id="494" r:id="rId30"/>
    <p:sldId id="495" r:id="rId31"/>
    <p:sldId id="496" r:id="rId32"/>
    <p:sldId id="497" r:id="rId33"/>
    <p:sldId id="498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FF6699"/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14" autoAdjust="0"/>
    <p:restoredTop sz="89359" autoAdjust="0"/>
  </p:normalViewPr>
  <p:slideViewPr>
    <p:cSldViewPr>
      <p:cViewPr varScale="1">
        <p:scale>
          <a:sx n="78" d="100"/>
          <a:sy n="78" d="100"/>
        </p:scale>
        <p:origin x="-112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E09618-9A3E-4ADF-BB77-FF05DDD16C11}" type="datetime3">
              <a:rPr lang="en-US" smtClean="0"/>
              <a:t>22 May 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ACEE8E-1FB9-4E32-8191-DB1B17C0B5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87645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296F72-42B4-4CE4-828C-333CBBAC915F}" type="datetime3">
              <a:rPr lang="en-US" smtClean="0"/>
              <a:t>22 May 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04B2B7-B18B-41A8-8A92-84ECA533A6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79539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04B2B7-B18B-41A8-8A92-84ECA533A671}" type="slidenum">
              <a:rPr lang="en-US" smtClean="0"/>
              <a:t>1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A169B45F-2EC1-40F0-9F3C-8C8EE95C0096}" type="datetime3">
              <a:rPr lang="en-US" smtClean="0"/>
              <a:t>22 May 2021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0880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a-IR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16E1D64F-0648-44B6-A034-119B02277AB0}" type="slidenum">
              <a:rPr lang="fa-IR" smtClean="0"/>
              <a:pPr/>
              <a:t>2</a:t>
            </a:fld>
            <a:endParaRPr lang="fa-IR" smtClean="0"/>
          </a:p>
        </p:txBody>
      </p:sp>
      <p:sp>
        <p:nvSpPr>
          <p:cNvPr id="35845" name="Date Placeholder 4"/>
          <p:cNvSpPr>
            <a:spLocks noGrp="1"/>
          </p:cNvSpPr>
          <p:nvPr>
            <p:ph type="dt" sz="quarter" idx="1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D7B14D6-8858-4F01-BE1C-448D67DDC06B}" type="datetime3">
              <a:rPr lang="en-US" smtClean="0">
                <a:cs typeface="Arial" panose="020B0604020202020204" pitchFamily="34" charset="0"/>
              </a:rPr>
              <a:t>22 May 2021</a:t>
            </a:fld>
            <a:endParaRPr lang="fa-IR" smtClean="0"/>
          </a:p>
        </p:txBody>
      </p:sp>
    </p:spTree>
    <p:extLst>
      <p:ext uri="{BB962C8B-B14F-4D97-AF65-F5344CB8AC3E}">
        <p14:creationId xmlns:p14="http://schemas.microsoft.com/office/powerpoint/2010/main" val="30068007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6EE4A4-B6AE-43F2-88A9-BE68FEE18EC6}" type="datetime3">
              <a:rPr lang="en-US" smtClean="0">
                <a:solidFill>
                  <a:srgbClr val="FFFFFF"/>
                </a:solidFill>
              </a:rPr>
              <a:t>22 May 2021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6E11D3-CC94-4C47-AC4A-2E1CED1E2F50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020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242348-074F-4F8C-8510-B80172530133}" type="datetime3">
              <a:rPr lang="en-US" smtClean="0">
                <a:solidFill>
                  <a:srgbClr val="FFFFFF"/>
                </a:solidFill>
              </a:rPr>
              <a:t>22 May 2021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12D414-24CE-462B-B675-C00A33EC40AB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5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9A79F5-3F03-4A1F-B3ED-DAF98804712A}" type="datetime3">
              <a:rPr lang="en-US" smtClean="0">
                <a:solidFill>
                  <a:srgbClr val="FFFFFF"/>
                </a:solidFill>
              </a:rPr>
              <a:t>22 May 2021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6A7D52-CB23-4B12-8453-D64937625B02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0736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048171-F970-4F69-A09F-B78975A5E651}" type="datetime3">
              <a:rPr lang="en-US" smtClean="0">
                <a:solidFill>
                  <a:srgbClr val="FFFFFF"/>
                </a:solidFill>
              </a:rPr>
              <a:t>22 May 2021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F6F33-A457-496B-A484-C6AFA3A5769E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2670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452B73A-E7D9-4638-A394-31359C53674E}" type="datetime3">
              <a:rPr lang="en-US" smtClean="0">
                <a:solidFill>
                  <a:srgbClr val="FFFFFF"/>
                </a:solidFill>
              </a:rPr>
              <a:t>22 May 2021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A7C015-DE1D-438D-9C9B-99D598CE67D8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09819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515B8B6-9DA3-487A-A3EB-F30B12E2C37E}" type="datetime3">
              <a:rPr lang="en-US" smtClean="0">
                <a:solidFill>
                  <a:srgbClr val="FFFFFF"/>
                </a:solidFill>
              </a:rPr>
              <a:t>22 May 2021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E18C52-9C5A-4F1E-B6D1-BE1CDC92BFFD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34363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065036C-D10A-4B1B-9605-5F7D33E56C65}" type="datetime3">
              <a:rPr lang="en-US" smtClean="0">
                <a:solidFill>
                  <a:srgbClr val="FFFFFF"/>
                </a:solidFill>
              </a:rPr>
              <a:t>22 May 2021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62781A-37AC-4AB6-A9C6-1767347A7D24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9334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B4DC27-70CA-4493-88E1-8EAA38E1D77A}" type="datetime3">
              <a:rPr lang="en-US" smtClean="0">
                <a:solidFill>
                  <a:srgbClr val="FFFFFF"/>
                </a:solidFill>
              </a:rPr>
              <a:t>22 May 2021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02D382-2B8F-4FBD-931E-193FA56F5AB5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98099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074EB76-375F-4A1A-97D8-62560DE5BA4C}" type="datetime3">
              <a:rPr lang="en-US" smtClean="0">
                <a:solidFill>
                  <a:srgbClr val="FFFFFF"/>
                </a:solidFill>
              </a:rPr>
              <a:t>22 May 2021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BF51E1-CB03-4C79-BC0C-9E23C9C8BC97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968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FB69968-65B0-4B47-84EF-F36234A7E62E}" type="datetime3">
              <a:rPr lang="en-US" smtClean="0">
                <a:solidFill>
                  <a:srgbClr val="FFFFFF"/>
                </a:solidFill>
              </a:rPr>
              <a:t>22 May 2021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858B68-145F-4F16-A6C3-8D1A8651BE01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8903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EC6D3B7-D15D-49A8-86FD-CEF497B1BFCF}" type="datetime3">
              <a:rPr lang="en-US" smtClean="0">
                <a:solidFill>
                  <a:srgbClr val="FFFFFF"/>
                </a:solidFill>
              </a:rPr>
              <a:t>22 May 2021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1A2E71-091E-47AA-BAF2-B2E7AA3929E1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09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2626F24-DCC0-4378-8B06-E663F02BB448}" type="datetime3">
              <a:rPr lang="en-US" smtClean="0">
                <a:solidFill>
                  <a:srgbClr val="FFFFFF"/>
                </a:solidFill>
              </a:rPr>
              <a:t>22 May 2021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3E5AAF8-64F9-4DC2-9561-C634D869F004}" type="slidenum">
              <a:rPr lang="en-US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1889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hf hdr="0" ft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png"/><Relationship Id="rId5" Type="http://schemas.openxmlformats.org/officeDocument/2006/relationships/oleObject" Target="../embeddings/Microsoft_Excel_97-2003_Worksheet2.xls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cimagojr.com/journalrank.php" TargetMode="External"/><Relationship Id="rId2" Type="http://schemas.openxmlformats.org/officeDocument/2006/relationships/hyperlink" Target="http://www.scimagojr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journalsuggester.springer.com/" TargetMode="External"/><Relationship Id="rId5" Type="http://schemas.openxmlformats.org/officeDocument/2006/relationships/hyperlink" Target="https://journalfinder.elsevier.com/" TargetMode="External"/><Relationship Id="rId4" Type="http://schemas.openxmlformats.org/officeDocument/2006/relationships/hyperlink" Target="http://mjl.clarivate.com/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learnica.ir/" TargetMode="External"/><Relationship Id="rId2" Type="http://schemas.openxmlformats.org/officeDocument/2006/relationships/hyperlink" Target="http://www.sci-hub.cc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igapaper.ir/" TargetMode="External"/><Relationship Id="rId5" Type="http://schemas.openxmlformats.org/officeDocument/2006/relationships/hyperlink" Target="http://www.freepapers.ir/" TargetMode="External"/><Relationship Id="rId4" Type="http://schemas.openxmlformats.org/officeDocument/2006/relationships/hyperlink" Target="http://www.paperdl.com/" TargetMode="Externa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:\انواع بسم الله\027.jpg"/>
          <p:cNvPicPr/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143000"/>
            <a:ext cx="6629400" cy="337153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945BBB-AAAF-44A1-9BBC-338EC590E17A}" type="datetime3">
              <a:rPr lang="en-US" smtClean="0">
                <a:solidFill>
                  <a:srgbClr val="FFFFFF"/>
                </a:solidFill>
              </a:rPr>
              <a:t>22 May 2021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6E11D3-CC94-4C47-AC4A-2E1CED1E2F50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1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1392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752600"/>
            <a:ext cx="7886700" cy="4351338"/>
          </a:xfrm>
        </p:spPr>
        <p:txBody>
          <a:bodyPr>
            <a:normAutofit/>
          </a:bodyPr>
          <a:lstStyle/>
          <a:p>
            <a:pPr algn="r" rtl="1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3200" dirty="0" smtClean="0">
                <a:cs typeface="B Mitra" panose="00000400000000000000" pitchFamily="2" charset="-78"/>
              </a:rPr>
              <a:t>نتایج را فقط </a:t>
            </a:r>
            <a:r>
              <a:rPr lang="fa-IR" sz="3200" dirty="0">
                <a:cs typeface="B Mitra" panose="00000400000000000000" pitchFamily="2" charset="-78"/>
              </a:rPr>
              <a:t>یکبار </a:t>
            </a:r>
            <a:r>
              <a:rPr lang="fa-IR" sz="3200" dirty="0" smtClean="0">
                <a:cs typeface="B Mitra" panose="00000400000000000000" pitchFamily="2" charset="-78"/>
              </a:rPr>
              <a:t>ارائه دهیم. (عدم تکرار در نمودار و جدول)</a:t>
            </a:r>
          </a:p>
          <a:p>
            <a:pPr algn="r" rtl="1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3200" dirty="0" smtClean="0">
                <a:cs typeface="B Mitra" panose="00000400000000000000" pitchFamily="2" charset="-78"/>
              </a:rPr>
              <a:t>اگر در جدول مقدار دقیق اعداد ذکر شده، در متن هم باید مقدار دقیق اعداد ذکر شود.</a:t>
            </a:r>
          </a:p>
          <a:p>
            <a:pPr algn="r" rtl="1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3200" dirty="0" smtClean="0">
                <a:cs typeface="B Mitra" panose="00000400000000000000" pitchFamily="2" charset="-78"/>
              </a:rPr>
              <a:t>عنوان جدول در بالای جدول ذکر قید می‌شود.</a:t>
            </a:r>
          </a:p>
          <a:p>
            <a:pPr algn="r" rtl="1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3200" dirty="0" smtClean="0">
                <a:cs typeface="B Mitra" panose="00000400000000000000" pitchFamily="2" charset="-78"/>
              </a:rPr>
              <a:t>هر </a:t>
            </a:r>
            <a:r>
              <a:rPr lang="fa-IR" sz="3200" dirty="0">
                <a:cs typeface="B Mitra" panose="00000400000000000000" pitchFamily="2" charset="-78"/>
              </a:rPr>
              <a:t>جدول باید در صفحه مجزا آورده </a:t>
            </a:r>
            <a:r>
              <a:rPr lang="fa-IR" sz="3200" dirty="0" smtClean="0">
                <a:cs typeface="B Mitra" panose="00000400000000000000" pitchFamily="2" charset="-78"/>
              </a:rPr>
              <a:t>شود.</a:t>
            </a:r>
          </a:p>
          <a:p>
            <a:pPr algn="r" rtl="1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3200" dirty="0" smtClean="0">
                <a:cs typeface="B Mitra" panose="00000400000000000000" pitchFamily="2" charset="-78"/>
              </a:rPr>
              <a:t>عنوان نمودار در پایین نمودار قید می‌شود.</a:t>
            </a:r>
          </a:p>
          <a:p>
            <a:pPr algn="r" rtl="1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3200" dirty="0" smtClean="0">
                <a:cs typeface="B Mitra" panose="00000400000000000000" pitchFamily="2" charset="-78"/>
              </a:rPr>
              <a:t>کیفیت و وضوح نمودار باید مقبول و مطلوب باشد.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762000" y="300830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sz="4400" dirty="0" smtClean="0">
                <a:solidFill>
                  <a:srgbClr val="7030A0"/>
                </a:solidFill>
                <a:cs typeface="B Titr" panose="00000700000000000000" pitchFamily="2" charset="-78"/>
              </a:rPr>
              <a:t>نکات مهم در نگارش نتایج </a:t>
            </a:r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15287A2-F22F-49EE-8A95-80B43DA5A48E}" type="datetime3">
              <a:rPr lang="en-US" smtClean="0">
                <a:solidFill>
                  <a:srgbClr val="FFFFFF"/>
                </a:solidFill>
              </a:rPr>
              <a:t>22 May 2021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F6F33-A457-496B-A484-C6AFA3A5769E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10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4859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1228" y="2265892"/>
            <a:ext cx="7886700" cy="4351338"/>
          </a:xfrm>
        </p:spPr>
        <p:txBody>
          <a:bodyPr>
            <a:normAutofit/>
          </a:bodyPr>
          <a:lstStyle/>
          <a:p>
            <a:pPr algn="r" rtl="1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3200" dirty="0" smtClean="0">
                <a:cs typeface="B Mitra" panose="00000400000000000000" pitchFamily="2" charset="-78"/>
              </a:rPr>
              <a:t>در ارائه اشکال از نمونه‌های انسانی لازم است کورسازی صورت گیرد (پوشش چشم افراد)</a:t>
            </a:r>
          </a:p>
          <a:p>
            <a:pPr algn="r" rtl="1">
              <a:buClr>
                <a:srgbClr val="FF0000"/>
              </a:buClr>
              <a:buFont typeface="Wingdings" panose="05000000000000000000" pitchFamily="2" charset="2"/>
              <a:buChar char="ü"/>
            </a:pPr>
            <a:endParaRPr lang="fa-IR" sz="3200" dirty="0" smtClean="0">
              <a:cs typeface="B Mitra" panose="00000400000000000000" pitchFamily="2" charset="-78"/>
            </a:endParaRPr>
          </a:p>
          <a:p>
            <a:pPr algn="r" rtl="1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3200" dirty="0" smtClean="0">
                <a:cs typeface="B Mitra" panose="00000400000000000000" pitchFamily="2" charset="-78"/>
              </a:rPr>
              <a:t>قبل از منتشر کردن تصویر افراد تحت مطالعه در مقاله لازم است رضایت افراد وصول شود. </a:t>
            </a:r>
          </a:p>
          <a:p>
            <a:pPr marL="0" indent="0" algn="r" rtl="1">
              <a:buClr>
                <a:srgbClr val="FF0000"/>
              </a:buClr>
              <a:buNone/>
            </a:pPr>
            <a:endParaRPr lang="fa-IR" sz="3200" dirty="0" smtClean="0">
              <a:cs typeface="B Mitra" panose="00000400000000000000" pitchFamily="2" charset="-78"/>
            </a:endParaRPr>
          </a:p>
          <a:p>
            <a:pPr algn="r" rtl="1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3200" dirty="0" smtClean="0">
                <a:cs typeface="B Mitra" panose="00000400000000000000" pitchFamily="2" charset="-78"/>
              </a:rPr>
              <a:t>راهنمای نمودار باید ارائه شود.</a:t>
            </a:r>
          </a:p>
          <a:p>
            <a:pPr algn="r" rtl="1">
              <a:buClr>
                <a:srgbClr val="FF0000"/>
              </a:buClr>
              <a:buFont typeface="Wingdings" panose="05000000000000000000" pitchFamily="2" charset="2"/>
              <a:buChar char="ü"/>
            </a:pPr>
            <a:endParaRPr lang="fa-IR" sz="3200" dirty="0" smtClean="0">
              <a:cs typeface="B Mitra" panose="00000400000000000000" pitchFamily="2" charset="-78"/>
            </a:endParaRPr>
          </a:p>
          <a:p>
            <a:pPr algn="r" rtl="1">
              <a:buClr>
                <a:srgbClr val="FF0000"/>
              </a:buClr>
              <a:buFont typeface="Wingdings" panose="05000000000000000000" pitchFamily="2" charset="2"/>
              <a:buChar char="ü"/>
            </a:pPr>
            <a:endParaRPr lang="fa-IR" sz="3200" dirty="0" smtClean="0">
              <a:cs typeface="B Mitra" panose="00000400000000000000" pitchFamily="2" charset="-78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F6F33-A457-496B-A484-C6AFA3A5769E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11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51228" y="626005"/>
            <a:ext cx="7886700" cy="1325563"/>
          </a:xfrm>
        </p:spPr>
        <p:txBody>
          <a:bodyPr>
            <a:normAutofit/>
          </a:bodyPr>
          <a:lstStyle/>
          <a:p>
            <a:pPr marL="0" indent="0" algn="ctr" rtl="1"/>
            <a:r>
              <a:rPr lang="fa-IR" sz="4000" b="1" dirty="0" smtClean="0">
                <a:solidFill>
                  <a:srgbClr val="7030A0"/>
                </a:solidFill>
                <a:cs typeface="B Titr" panose="00000700000000000000" pitchFamily="2" charset="-78"/>
              </a:rPr>
              <a:t>نکات مهم در نگارش نتایج </a:t>
            </a:r>
            <a:endParaRPr lang="fa-IR" sz="3200" b="1" dirty="0">
              <a:cs typeface="B Titr" panose="00000700000000000000" pitchFamily="2" charset="-78"/>
            </a:endParaRP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BD97DE-123D-4621-B7CE-C032D264890F}" type="datetime3">
              <a:rPr lang="en-US" smtClean="0">
                <a:solidFill>
                  <a:srgbClr val="FFFFFF"/>
                </a:solidFill>
              </a:rPr>
              <a:t>22 May 2021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5956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600" b="1" dirty="0" smtClean="0">
                <a:solidFill>
                  <a:srgbClr val="7030A0"/>
                </a:solidFill>
                <a:cs typeface="B Titr" panose="00000700000000000000" pitchFamily="2" charset="-78"/>
              </a:rPr>
              <a:t>نمونه شکل استاندارد در مقاله</a:t>
            </a:r>
            <a:endParaRPr lang="fa-IR" sz="3600" b="1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690689"/>
            <a:ext cx="8915400" cy="4872037"/>
          </a:xfrm>
          <a:prstGeom prst="rect">
            <a:avLst/>
          </a:prstGeo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789430-D7FD-4BD3-A256-C309A0F37DE6}" type="datetime3">
              <a:rPr lang="en-US" smtClean="0">
                <a:solidFill>
                  <a:srgbClr val="FFFFFF"/>
                </a:solidFill>
              </a:rPr>
              <a:t>22 May 2021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F6F33-A457-496B-A484-C6AFA3A5769E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12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59573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04800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fa-IR" dirty="0">
                <a:solidFill>
                  <a:srgbClr val="7030A0"/>
                </a:solidFill>
                <a:cs typeface="B Titr" panose="00000700000000000000" pitchFamily="2" charset="-78"/>
              </a:rPr>
              <a:t>نحوه ارائه شاخصها </a:t>
            </a:r>
            <a:r>
              <a:rPr lang="fa-IR" dirty="0" smtClean="0">
                <a:solidFill>
                  <a:srgbClr val="7030A0"/>
                </a:solidFill>
                <a:cs typeface="B Titr" panose="00000700000000000000" pitchFamily="2" charset="-78"/>
              </a:rPr>
              <a:t>(آماره‌ها) </a:t>
            </a:r>
            <a:br>
              <a:rPr lang="fa-IR" dirty="0" smtClean="0">
                <a:solidFill>
                  <a:srgbClr val="7030A0"/>
                </a:solidFill>
                <a:cs typeface="B Titr" panose="00000700000000000000" pitchFamily="2" charset="-78"/>
              </a:rPr>
            </a:br>
            <a:r>
              <a:rPr lang="fa-IR" dirty="0" smtClean="0">
                <a:solidFill>
                  <a:srgbClr val="7030A0"/>
                </a:solidFill>
                <a:cs typeface="B Titr" panose="00000700000000000000" pitchFamily="2" charset="-78"/>
              </a:rPr>
              <a:t>در </a:t>
            </a:r>
            <a:r>
              <a:rPr lang="fa-IR" dirty="0">
                <a:solidFill>
                  <a:srgbClr val="7030A0"/>
                </a:solidFill>
                <a:cs typeface="B Titr" panose="00000700000000000000" pitchFamily="2" charset="-78"/>
              </a:rPr>
              <a:t>قسمت نتایج مقاله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0100" y="1444625"/>
            <a:ext cx="7886700" cy="4728457"/>
          </a:xfrm>
        </p:spPr>
        <p:txBody>
          <a:bodyPr>
            <a:noAutofit/>
          </a:bodyPr>
          <a:lstStyle/>
          <a:p>
            <a:pPr algn="r" rtl="1">
              <a:buClr>
                <a:srgbClr val="FF0000"/>
              </a:buClr>
            </a:pPr>
            <a:r>
              <a:rPr lang="fa-IR" sz="2800" b="1" dirty="0" smtClean="0">
                <a:solidFill>
                  <a:srgbClr val="C00000"/>
                </a:solidFill>
                <a:cs typeface="B Mitra" panose="00000400000000000000" pitchFamily="2" charset="-78"/>
              </a:rPr>
              <a:t>استفاده </a:t>
            </a:r>
            <a:r>
              <a:rPr lang="fa-IR" sz="2800" b="1" dirty="0">
                <a:solidFill>
                  <a:srgbClr val="C00000"/>
                </a:solidFill>
                <a:cs typeface="B Mitra" panose="00000400000000000000" pitchFamily="2" charset="-78"/>
              </a:rPr>
              <a:t>از </a:t>
            </a:r>
            <a:r>
              <a:rPr lang="fa-IR" sz="2800" b="1" dirty="0" smtClean="0">
                <a:solidFill>
                  <a:srgbClr val="C00000"/>
                </a:solidFill>
                <a:cs typeface="B Mitra" panose="00000400000000000000" pitchFamily="2" charset="-78"/>
              </a:rPr>
              <a:t>اختصارات</a:t>
            </a:r>
          </a:p>
          <a:p>
            <a:pPr lvl="1" algn="r" rtl="1">
              <a:buClr>
                <a:srgbClr val="FF0000"/>
              </a:buClr>
              <a:buFont typeface="Calibri" panose="020F0502020204030204" pitchFamily="34" charset="0"/>
              <a:buChar char="–"/>
            </a:pPr>
            <a:r>
              <a:rPr lang="fa-IR" sz="2400" dirty="0">
                <a:cs typeface="B Mitra" panose="00000400000000000000" pitchFamily="2" charset="-78"/>
              </a:rPr>
              <a:t>انحراف معیار (</a:t>
            </a:r>
            <a:r>
              <a:rPr lang="en-US" sz="2400" dirty="0">
                <a:cs typeface="B Mitra" panose="00000400000000000000" pitchFamily="2" charset="-78"/>
              </a:rPr>
              <a:t>SD</a:t>
            </a:r>
            <a:r>
              <a:rPr lang="fa-IR" sz="2400" dirty="0">
                <a:cs typeface="B Mitra" panose="00000400000000000000" pitchFamily="2" charset="-78"/>
              </a:rPr>
              <a:t>)</a:t>
            </a:r>
          </a:p>
          <a:p>
            <a:pPr lvl="1" algn="r" rtl="1">
              <a:buClr>
                <a:srgbClr val="FF0000"/>
              </a:buClr>
              <a:buFont typeface="Calibri" panose="020F0502020204030204" pitchFamily="34" charset="0"/>
              <a:buChar char="–"/>
            </a:pPr>
            <a:r>
              <a:rPr lang="fa-IR" sz="2400" dirty="0">
                <a:cs typeface="B Mitra" panose="00000400000000000000" pitchFamily="2" charset="-78"/>
              </a:rPr>
              <a:t>خطای استاندارد (</a:t>
            </a:r>
            <a:r>
              <a:rPr lang="en-US" sz="2400" dirty="0">
                <a:cs typeface="B Mitra" panose="00000400000000000000" pitchFamily="2" charset="-78"/>
              </a:rPr>
              <a:t>SE</a:t>
            </a:r>
            <a:r>
              <a:rPr lang="fa-IR" sz="2400" dirty="0">
                <a:cs typeface="B Mitra" panose="00000400000000000000" pitchFamily="2" charset="-78"/>
              </a:rPr>
              <a:t>)</a:t>
            </a:r>
          </a:p>
          <a:p>
            <a:pPr lvl="1" algn="r" rtl="1">
              <a:buClr>
                <a:srgbClr val="FF0000"/>
              </a:buClr>
              <a:buFont typeface="Calibri" panose="020F0502020204030204" pitchFamily="34" charset="0"/>
              <a:buChar char="–"/>
            </a:pPr>
            <a:r>
              <a:rPr lang="fa-IR" sz="2400" dirty="0">
                <a:cs typeface="B Mitra" panose="00000400000000000000" pitchFamily="2" charset="-78"/>
              </a:rPr>
              <a:t>فاصله اطمینان (</a:t>
            </a:r>
            <a:r>
              <a:rPr lang="en-US" sz="2400" dirty="0">
                <a:cs typeface="B Mitra" panose="00000400000000000000" pitchFamily="2" charset="-78"/>
              </a:rPr>
              <a:t>CI</a:t>
            </a:r>
            <a:r>
              <a:rPr lang="fa-IR" sz="2400" dirty="0">
                <a:cs typeface="B Mitra" panose="00000400000000000000" pitchFamily="2" charset="-78"/>
              </a:rPr>
              <a:t>)</a:t>
            </a:r>
          </a:p>
          <a:p>
            <a:pPr algn="r" rtl="1">
              <a:buClr>
                <a:srgbClr val="FF0000"/>
              </a:buClr>
            </a:pPr>
            <a:r>
              <a:rPr lang="fa-IR" sz="2800" b="1" dirty="0">
                <a:solidFill>
                  <a:srgbClr val="C00000"/>
                </a:solidFill>
                <a:cs typeface="B Mitra" panose="00000400000000000000" pitchFamily="2" charset="-78"/>
              </a:rPr>
              <a:t>استفاده از نمادها : ±   ≥   ≤</a:t>
            </a:r>
          </a:p>
          <a:p>
            <a:pPr algn="r" rtl="1">
              <a:buClr>
                <a:srgbClr val="FF0000"/>
              </a:buClr>
            </a:pPr>
            <a:r>
              <a:rPr lang="fa-IR" sz="2800" b="1" dirty="0">
                <a:solidFill>
                  <a:srgbClr val="C00000"/>
                </a:solidFill>
                <a:cs typeface="B Mitra" panose="00000400000000000000" pitchFamily="2" charset="-78"/>
              </a:rPr>
              <a:t>درج اعداد اعشاری</a:t>
            </a:r>
          </a:p>
          <a:p>
            <a:pPr lvl="1" algn="r" rtl="1">
              <a:buClr>
                <a:srgbClr val="FF0000"/>
              </a:buClr>
              <a:buFont typeface="Calibri" panose="020F0502020204030204" pitchFamily="34" charset="0"/>
              <a:buChar char="–"/>
            </a:pPr>
            <a:r>
              <a:rPr lang="fa-IR" sz="2400" dirty="0" smtClean="0">
                <a:cs typeface="B Mitra" panose="00000400000000000000" pitchFamily="2" charset="-78"/>
              </a:rPr>
              <a:t>اعداد در نتایج معمولاً تا دو رقم اعشار</a:t>
            </a:r>
          </a:p>
          <a:p>
            <a:pPr lvl="1" algn="r" rtl="1">
              <a:buClr>
                <a:srgbClr val="FF0000"/>
              </a:buClr>
              <a:buFont typeface="Calibri" panose="020F0502020204030204" pitchFamily="34" charset="0"/>
              <a:buChar char="–"/>
            </a:pPr>
            <a:r>
              <a:rPr lang="fa-IR" sz="2400" dirty="0" smtClean="0">
                <a:cs typeface="B Mitra" panose="00000400000000000000" pitchFamily="2" charset="-78"/>
              </a:rPr>
              <a:t>مقدار پی معمولا تا سه رقم اعشار گزارش می‌شود</a:t>
            </a:r>
            <a:r>
              <a:rPr lang="fa-IR" sz="2400" dirty="0" smtClean="0">
                <a:cs typeface="B Mitra" panose="00000400000000000000" pitchFamily="2" charset="-78"/>
              </a:rPr>
              <a:t>.</a:t>
            </a:r>
            <a:endParaRPr lang="fa-IR" sz="2800" dirty="0" smtClean="0">
              <a:cs typeface="B Mitra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1200" dirty="0" smtClean="0"/>
              <a:t>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F6F33-A457-496B-A484-C6AFA3A5769E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13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0547010-4D76-4B2C-8E79-09134EF85D8F}" type="datetime3">
              <a:rPr lang="en-US" smtClean="0">
                <a:solidFill>
                  <a:srgbClr val="FFFFFF"/>
                </a:solidFill>
              </a:rPr>
              <a:t>22 May 2021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4946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4000" dirty="0">
                <a:solidFill>
                  <a:srgbClr val="7030A0"/>
                </a:solidFill>
                <a:cs typeface="B Titr" panose="00000700000000000000" pitchFamily="2" charset="-78"/>
              </a:rPr>
              <a:t>قانونهای طلایی </a:t>
            </a:r>
            <a:r>
              <a:rPr lang="fa-IR" sz="4000" dirty="0" smtClean="0">
                <a:solidFill>
                  <a:srgbClr val="7030A0"/>
                </a:solidFill>
                <a:cs typeface="B Titr" panose="00000700000000000000" pitchFamily="2" charset="-78"/>
              </a:rPr>
              <a:t>در</a:t>
            </a:r>
            <a:br>
              <a:rPr lang="fa-IR" sz="4000" dirty="0" smtClean="0">
                <a:solidFill>
                  <a:srgbClr val="7030A0"/>
                </a:solidFill>
                <a:cs typeface="B Titr" panose="00000700000000000000" pitchFamily="2" charset="-78"/>
              </a:rPr>
            </a:br>
            <a:r>
              <a:rPr lang="fa-IR" sz="4000" dirty="0" smtClean="0">
                <a:solidFill>
                  <a:srgbClr val="7030A0"/>
                </a:solidFill>
                <a:cs typeface="B Titr" panose="00000700000000000000" pitchFamily="2" charset="-78"/>
              </a:rPr>
              <a:t> </a:t>
            </a:r>
            <a:r>
              <a:rPr lang="fa-IR" sz="4000" dirty="0">
                <a:solidFill>
                  <a:srgbClr val="7030A0"/>
                </a:solidFill>
                <a:cs typeface="B Titr" panose="00000700000000000000" pitchFamily="2" charset="-78"/>
              </a:rPr>
              <a:t>ارائه اعداد در مقاله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7886700" cy="4351338"/>
          </a:xfrm>
        </p:spPr>
        <p:txBody>
          <a:bodyPr>
            <a:noAutofit/>
          </a:bodyPr>
          <a:lstStyle/>
          <a:p>
            <a:pPr algn="r" rtl="1">
              <a:buClr>
                <a:srgbClr val="FF0000"/>
              </a:buClr>
            </a:pPr>
            <a:r>
              <a:rPr lang="fa-IR" sz="3200" dirty="0" smtClean="0">
                <a:cs typeface="B Mitra" panose="00000400000000000000" pitchFamily="2" charset="-78"/>
              </a:rPr>
              <a:t>اعداد کمتر از 10 باید در متن مقاله به حروف نگارش شود. </a:t>
            </a:r>
          </a:p>
          <a:p>
            <a:pPr algn="r" rtl="1">
              <a:buClr>
                <a:srgbClr val="FF0000"/>
              </a:buClr>
            </a:pPr>
            <a:r>
              <a:rPr lang="fa-IR" sz="3200" dirty="0" smtClean="0">
                <a:cs typeface="B Mitra" panose="00000400000000000000" pitchFamily="2" charset="-78"/>
              </a:rPr>
              <a:t>اعداد در ابتدای جمله باید به حروف نوشته می‌شود.</a:t>
            </a:r>
          </a:p>
          <a:p>
            <a:pPr algn="r" rtl="1">
              <a:buClr>
                <a:srgbClr val="FF0000"/>
              </a:buClr>
            </a:pPr>
            <a:r>
              <a:rPr lang="fa-IR" sz="3200" dirty="0" smtClean="0">
                <a:cs typeface="B Mitra" panose="00000400000000000000" pitchFamily="2" charset="-78"/>
              </a:rPr>
              <a:t>اعداد کمتر از یک با صفر شروع می‌شوند. 0/01 </a:t>
            </a:r>
          </a:p>
          <a:p>
            <a:pPr algn="r" rtl="1">
              <a:buClr>
                <a:srgbClr val="FF0000"/>
              </a:buClr>
            </a:pPr>
            <a:r>
              <a:rPr lang="fa-IR" sz="3200" dirty="0" smtClean="0">
                <a:cs typeface="B Mitra" panose="00000400000000000000" pitchFamily="2" charset="-78"/>
              </a:rPr>
              <a:t>بین اعداد و واحد اندازه‌گیری یک فاصله باید باشد. </a:t>
            </a:r>
            <a:r>
              <a:rPr lang="en-US" sz="3200" dirty="0" smtClean="0">
                <a:cs typeface="B Mitra" panose="00000400000000000000" pitchFamily="2" charset="-78"/>
              </a:rPr>
              <a:t>12 cm</a:t>
            </a:r>
            <a:endParaRPr lang="fa-IR" sz="3200" dirty="0" smtClean="0">
              <a:cs typeface="B Mitra" panose="00000400000000000000" pitchFamily="2" charset="-78"/>
            </a:endParaRPr>
          </a:p>
          <a:p>
            <a:pPr algn="r" rtl="1">
              <a:buClr>
                <a:srgbClr val="FF0000"/>
              </a:buClr>
            </a:pPr>
            <a:r>
              <a:rPr lang="fa-IR" sz="3200" dirty="0" smtClean="0">
                <a:cs typeface="B Mitra" panose="00000400000000000000" pitchFamily="2" charset="-78"/>
              </a:rPr>
              <a:t>اگر اعداد کمتر از 20 باشند نیازی به ارائه درصد نیست.</a:t>
            </a:r>
          </a:p>
          <a:p>
            <a:pPr algn="r" rtl="1">
              <a:buClr>
                <a:srgbClr val="FF0000"/>
              </a:buClr>
            </a:pPr>
            <a:r>
              <a:rPr lang="fa-IR" sz="3200" dirty="0" smtClean="0">
                <a:cs typeface="B Mitra" panose="00000400000000000000" pitchFamily="2" charset="-78"/>
              </a:rPr>
              <a:t>بهتر است جهت گزارش بازه اعداد بجای خط فاصله از ویرگول و یا </a:t>
            </a:r>
            <a:r>
              <a:rPr lang="en-US" sz="3200" dirty="0" smtClean="0">
                <a:cs typeface="B Mitra" panose="00000400000000000000" pitchFamily="2" charset="-78"/>
              </a:rPr>
              <a:t>to </a:t>
            </a:r>
            <a:r>
              <a:rPr lang="fa-IR" sz="3200" dirty="0" smtClean="0">
                <a:cs typeface="B Mitra" panose="00000400000000000000" pitchFamily="2" charset="-78"/>
              </a:rPr>
              <a:t> استفاده شود.</a:t>
            </a:r>
          </a:p>
          <a:p>
            <a:pPr algn="r" rtl="1">
              <a:defRPr/>
            </a:pPr>
            <a:r>
              <a:rPr lang="fa-IR" altLang="en-US" sz="3200" dirty="0">
                <a:cs typeface="B Mitra" panose="00000400000000000000" pitchFamily="2" charset="-78"/>
              </a:rPr>
              <a:t>شاخص «تعداد و درصد» و «میانگین و انحراف معیار» با هم بیایند. </a:t>
            </a:r>
          </a:p>
          <a:p>
            <a:pPr algn="r" rtl="1">
              <a:defRPr/>
            </a:pPr>
            <a:r>
              <a:rPr lang="fa-IR" altLang="en-US" sz="3200" dirty="0">
                <a:cs typeface="B Mitra" panose="00000400000000000000" pitchFamily="2" charset="-78"/>
              </a:rPr>
              <a:t>واحد اندازه گیری متغیرهای کمی ذکر شود.</a:t>
            </a:r>
            <a:endParaRPr lang="en-US" altLang="en-US" sz="3200" dirty="0">
              <a:cs typeface="B Mitra" panose="00000400000000000000" pitchFamily="2" charset="-78"/>
            </a:endParaRPr>
          </a:p>
          <a:p>
            <a:pPr algn="r" rtl="1">
              <a:buClr>
                <a:srgbClr val="FF0000"/>
              </a:buClr>
            </a:pPr>
            <a:endParaRPr lang="fa-IR" sz="160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5DEF3FE-6C32-4850-BDAF-0B6509F60C77}" type="datetime3">
              <a:rPr lang="en-US" smtClean="0">
                <a:solidFill>
                  <a:srgbClr val="FFFFFF"/>
                </a:solidFill>
              </a:rPr>
              <a:t>22 May 2021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F6F33-A457-496B-A484-C6AFA3A5769E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14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91825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7772400" cy="1295400"/>
          </a:xfrm>
        </p:spPr>
        <p:txBody>
          <a:bodyPr/>
          <a:lstStyle/>
          <a:p>
            <a:pPr algn="ctr" rtl="1" eaLnBrk="1" hangingPunct="1"/>
            <a:r>
              <a:rPr lang="fa-IR" altLang="en-US" sz="3200" dirty="0" smtClean="0">
                <a:ln>
                  <a:noFill/>
                </a:ln>
                <a:solidFill>
                  <a:srgbClr val="7030A0"/>
                </a:solidFill>
                <a:cs typeface="B Titr" panose="00000700000000000000" pitchFamily="2" charset="-78"/>
              </a:rPr>
              <a:t>بیان یافته ها بصورت متن (</a:t>
            </a:r>
            <a:r>
              <a:rPr lang="en-US" altLang="en-US" sz="3200" dirty="0" smtClean="0">
                <a:ln>
                  <a:noFill/>
                </a:ln>
                <a:solidFill>
                  <a:srgbClr val="7030A0"/>
                </a:solidFill>
                <a:cs typeface="B Titr" panose="00000700000000000000" pitchFamily="2" charset="-78"/>
              </a:rPr>
              <a:t>Text</a:t>
            </a:r>
            <a:r>
              <a:rPr lang="fa-IR" altLang="en-US" sz="3200" dirty="0" smtClean="0">
                <a:ln>
                  <a:noFill/>
                </a:ln>
                <a:solidFill>
                  <a:srgbClr val="7030A0"/>
                </a:solidFill>
                <a:cs typeface="B Titr" panose="00000700000000000000" pitchFamily="2" charset="-78"/>
              </a:rPr>
              <a:t>)</a:t>
            </a:r>
            <a:endParaRPr lang="en-US" altLang="en-US" sz="3200" dirty="0" smtClean="0">
              <a:ln>
                <a:noFill/>
              </a:ln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36867" name="Content Placeholder 2"/>
          <p:cNvSpPr>
            <a:spLocks noGrp="1"/>
          </p:cNvSpPr>
          <p:nvPr>
            <p:ph idx="1"/>
          </p:nvPr>
        </p:nvSpPr>
        <p:spPr>
          <a:xfrm>
            <a:off x="487363" y="2438400"/>
            <a:ext cx="8047037" cy="1920875"/>
          </a:xfrm>
        </p:spPr>
        <p:txBody>
          <a:bodyPr rtlCol="0">
            <a:noAutofit/>
          </a:bodyPr>
          <a:lstStyle/>
          <a:p>
            <a:pPr marL="0" indent="0" algn="r" rtl="1" eaLnBrk="1" fontAlgn="auto" hangingPunct="1">
              <a:buFont typeface="Arial" pitchFamily="34" charset="0"/>
              <a:buNone/>
              <a:defRPr/>
            </a:pPr>
            <a:r>
              <a:rPr lang="fa-IR" altLang="en-US" sz="2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یافته ها نشان داد 74% واحدهای پژوهش زن و 26% مرد بودند. </a:t>
            </a:r>
            <a:r>
              <a:rPr lang="fa-IR" altLang="en-US" sz="2800" b="1" dirty="0" smtClean="0">
                <a:solidFill>
                  <a:srgbClr val="00B050"/>
                </a:solidFill>
                <a:cs typeface="B Nazanin" panose="00000400000000000000" pitchFamily="2" charset="-78"/>
              </a:rPr>
              <a:t>(غلط)</a:t>
            </a:r>
            <a:endParaRPr lang="en-US" altLang="en-US" sz="2800" b="1" dirty="0" smtClean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marL="0" indent="0" algn="r" rtl="1" eaLnBrk="1" fontAlgn="auto" hangingPunct="1">
              <a:buFont typeface="Arial" pitchFamily="34" charset="0"/>
              <a:buNone/>
              <a:defRPr/>
            </a:pPr>
            <a:endParaRPr lang="fa-IR" altLang="en-US" sz="2800" b="1" dirty="0" smtClean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  <a:defRPr/>
            </a:pPr>
            <a:r>
              <a:rPr lang="fa-IR" altLang="en-US" sz="2800" b="1" dirty="0" smtClean="0">
                <a:solidFill>
                  <a:srgbClr val="7030A0"/>
                </a:solidFill>
                <a:cs typeface="B Nazanin" panose="00000400000000000000" pitchFamily="2" charset="-78"/>
              </a:rPr>
              <a:t> جنس 74% (36 نفر) از واحدهای پژوهش زن بود. </a:t>
            </a:r>
            <a:r>
              <a:rPr lang="fa-IR" altLang="en-US" sz="2800" b="1" dirty="0">
                <a:solidFill>
                  <a:srgbClr val="00B050"/>
                </a:solidFill>
                <a:cs typeface="B Nazanin" panose="00000400000000000000" pitchFamily="2" charset="-78"/>
              </a:rPr>
              <a:t>(صحیح)</a:t>
            </a:r>
            <a:endParaRPr lang="en-US" altLang="en-US" sz="2800" b="1" dirty="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 rot="19285801">
            <a:off x="1002381" y="709884"/>
            <a:ext cx="113364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rtl="1" eaLnBrk="1" hangingPunct="1">
              <a:defRPr/>
            </a:pPr>
            <a:r>
              <a:rPr lang="fa-IR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مثال</a:t>
            </a:r>
            <a:endParaRPr lang="en-US" sz="5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68613" name="Content Placeholder 2"/>
          <p:cNvSpPr txBox="1">
            <a:spLocks/>
          </p:cNvSpPr>
          <p:nvPr/>
        </p:nvSpPr>
        <p:spPr bwMode="auto">
          <a:xfrm>
            <a:off x="639763" y="4556125"/>
            <a:ext cx="8047037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5750" indent="-285750"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itchFamily="34" charset="0"/>
              <a:buChar char="•"/>
              <a:defRPr sz="2400">
                <a:solidFill>
                  <a:srgbClr val="262626"/>
                </a:solidFill>
                <a:latin typeface="Garamond" pitchFamily="18" charset="0"/>
              </a:defRPr>
            </a:lvl1pPr>
            <a:lvl2pPr marL="742950" indent="-285750"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itchFamily="34" charset="0"/>
              <a:buChar char="•"/>
              <a:defRPr sz="2000">
                <a:solidFill>
                  <a:srgbClr val="262626"/>
                </a:solidFill>
                <a:latin typeface="Garamond" pitchFamily="18" charset="0"/>
              </a:defRPr>
            </a:lvl2pPr>
            <a:lvl3pPr marL="1143000" indent="-228600"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itchFamily="34" charset="0"/>
              <a:buChar char="•"/>
              <a:defRPr>
                <a:solidFill>
                  <a:srgbClr val="262626"/>
                </a:solidFill>
                <a:latin typeface="Garamond" pitchFamily="18" charset="0"/>
              </a:defRPr>
            </a:lvl3pPr>
            <a:lvl4pPr marL="1600200" indent="-228600"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itchFamily="34" charset="0"/>
              <a:buChar char="•"/>
              <a:defRPr sz="1600">
                <a:solidFill>
                  <a:srgbClr val="262626"/>
                </a:solidFill>
                <a:latin typeface="Garamond" pitchFamily="18" charset="0"/>
              </a:defRPr>
            </a:lvl4pPr>
            <a:lvl5pPr marL="2057400" indent="-228600"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itchFamily="34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5pPr>
            <a:lvl6pPr marL="2514600" indent="-228600" algn="l" defTabSz="457200" rtl="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itchFamily="34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6pPr>
            <a:lvl7pPr marL="2971800" indent="-228600" algn="l" defTabSz="457200" rtl="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itchFamily="34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7pPr>
            <a:lvl8pPr marL="3429000" indent="-228600" algn="l" defTabSz="457200" rtl="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itchFamily="34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8pPr>
            <a:lvl9pPr marL="3886200" indent="-228600" algn="l" defTabSz="457200" rtl="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itchFamily="34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9pPr>
          </a:lstStyle>
          <a:p>
            <a:pPr algn="r" rtl="1" eaLnBrk="1" hangingPunct="1"/>
            <a:r>
              <a:rPr lang="fa-IR" altLang="en-US" sz="2800" b="1" dirty="0" smtClean="0">
                <a:solidFill>
                  <a:srgbClr val="008000"/>
                </a:solidFill>
                <a:cs typeface="B Nazanin" panose="00000400000000000000" pitchFamily="2" charset="-78"/>
              </a:rPr>
              <a:t>درصد </a:t>
            </a:r>
            <a:r>
              <a:rPr lang="fa-IR" altLang="en-US" sz="2800" b="1" dirty="0">
                <a:solidFill>
                  <a:srgbClr val="008000"/>
                </a:solidFill>
                <a:cs typeface="B Nazanin" panose="00000400000000000000" pitchFamily="2" charset="-78"/>
              </a:rPr>
              <a:t>مردان لازم نیست.</a:t>
            </a:r>
          </a:p>
          <a:p>
            <a:pPr algn="r" rtl="1" eaLnBrk="1" hangingPunct="1"/>
            <a:r>
              <a:rPr lang="fa-IR" altLang="en-US" sz="2800" b="1" dirty="0">
                <a:solidFill>
                  <a:srgbClr val="008000"/>
                </a:solidFill>
                <a:cs typeface="B Nazanin" panose="00000400000000000000" pitchFamily="2" charset="-78"/>
              </a:rPr>
              <a:t>تعداد باید همراه درصد آورده شود.</a:t>
            </a:r>
            <a:endParaRPr lang="en-US" altLang="en-US" sz="2800" b="1" dirty="0">
              <a:solidFill>
                <a:srgbClr val="008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F6F33-A457-496B-A484-C6AFA3A5769E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15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1AA536-2D77-4389-AE34-889733C3D8A3}" type="datetime3">
              <a:rPr lang="en-US" smtClean="0">
                <a:solidFill>
                  <a:srgbClr val="FFFFFF"/>
                </a:solidFill>
              </a:rPr>
              <a:t>22 May 2021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567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7772400" cy="1295400"/>
          </a:xfrm>
        </p:spPr>
        <p:txBody>
          <a:bodyPr/>
          <a:lstStyle/>
          <a:p>
            <a:pPr algn="ctr" rtl="1" eaLnBrk="1" hangingPunct="1"/>
            <a:r>
              <a:rPr lang="fa-IR" altLang="en-US" sz="3200" dirty="0" smtClean="0">
                <a:ln>
                  <a:noFill/>
                </a:ln>
                <a:solidFill>
                  <a:srgbClr val="7030A0"/>
                </a:solidFill>
                <a:cs typeface="B Titr" panose="00000700000000000000" pitchFamily="2" charset="-78"/>
              </a:rPr>
              <a:t>بیان یافته ها بصورت متن (</a:t>
            </a:r>
            <a:r>
              <a:rPr lang="en-US" altLang="en-US" sz="3200" dirty="0" smtClean="0">
                <a:ln>
                  <a:noFill/>
                </a:ln>
                <a:solidFill>
                  <a:srgbClr val="7030A0"/>
                </a:solidFill>
                <a:cs typeface="B Titr" panose="00000700000000000000" pitchFamily="2" charset="-78"/>
              </a:rPr>
              <a:t>Text</a:t>
            </a:r>
            <a:r>
              <a:rPr lang="fa-IR" altLang="en-US" sz="3200" dirty="0" smtClean="0">
                <a:ln>
                  <a:noFill/>
                </a:ln>
                <a:solidFill>
                  <a:srgbClr val="7030A0"/>
                </a:solidFill>
                <a:cs typeface="B Titr" panose="00000700000000000000" pitchFamily="2" charset="-78"/>
              </a:rPr>
              <a:t>)</a:t>
            </a:r>
            <a:endParaRPr lang="en-US" altLang="en-US" sz="3200" dirty="0" smtClean="0">
              <a:ln>
                <a:noFill/>
              </a:ln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 rot="19285801">
            <a:off x="1002381" y="481284"/>
            <a:ext cx="113364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rtl="1" eaLnBrk="1" hangingPunct="1">
              <a:defRPr/>
            </a:pPr>
            <a:r>
              <a:rPr lang="fa-IR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مثال</a:t>
            </a:r>
            <a:endParaRPr lang="en-US" sz="5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57200" y="1447800"/>
            <a:ext cx="8047038" cy="310832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marL="285750" indent="-285750" algn="l" defTabSz="457200" rtl="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2400" kern="1200">
                <a:solidFill>
                  <a:srgbClr val="262626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2000" kern="1200">
                <a:solidFill>
                  <a:srgbClr val="262626"/>
                </a:solidFill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kern="1200">
                <a:solidFill>
                  <a:srgbClr val="262626"/>
                </a:solidFill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1600" kern="1200">
                <a:solidFill>
                  <a:srgbClr val="262626"/>
                </a:solidFill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1400" kern="1200">
                <a:solidFill>
                  <a:srgbClr val="262626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r" rtl="1" eaLnBrk="1" fontAlgn="auto" hangingPunct="1">
              <a:buFont typeface="Arial" panose="020B0604020202020204" pitchFamily="34" charset="0"/>
              <a:buNone/>
              <a:defRPr/>
            </a:pPr>
            <a:r>
              <a:rPr lang="fa-IR" altLang="en-US" sz="2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نتیجه آزمون کای دو نشان داد فراوانی رضایت شغلی  در دو جنس تفاوت معنی دار دارد که به معنای رضایت شغلی بهتر خانمها می باشد و مربوط به انتظارات کمتر آنها است. </a:t>
            </a:r>
            <a:r>
              <a:rPr lang="fa-IR" altLang="en-US" sz="2800" b="1" dirty="0" smtClean="0">
                <a:solidFill>
                  <a:srgbClr val="00B050"/>
                </a:solidFill>
                <a:cs typeface="B Nazanin" panose="00000400000000000000" pitchFamily="2" charset="-78"/>
              </a:rPr>
              <a:t>(غلط)</a:t>
            </a:r>
          </a:p>
          <a:p>
            <a:pPr marL="0" indent="0" algn="r" rtl="1" eaLnBrk="1" fontAlgn="auto" hangingPunct="1">
              <a:buNone/>
              <a:defRPr/>
            </a:pPr>
            <a:r>
              <a:rPr lang="fa-IR" altLang="en-US" sz="2800" b="1" dirty="0" smtClean="0">
                <a:solidFill>
                  <a:srgbClr val="7030A0"/>
                </a:solidFill>
                <a:cs typeface="B Nazanin" panose="00000400000000000000" pitchFamily="2" charset="-78"/>
              </a:rPr>
              <a:t> رضایت شغلی 68% (120 نفر) از خانمها و 45% (86 نفر) از آقایان در حد بالا بود. آزمون کای دو نشان داد فراوانی رضایت شغلی در  دو جنس تفاوت معنی دار دارد (</a:t>
            </a:r>
            <a:r>
              <a:rPr lang="en-US" altLang="en-US" sz="2800" b="1" dirty="0" smtClean="0">
                <a:solidFill>
                  <a:srgbClr val="7030A0"/>
                </a:solidFill>
                <a:cs typeface="B Nazanin" panose="00000400000000000000" pitchFamily="2" charset="-78"/>
              </a:rPr>
              <a:t>p=.036</a:t>
            </a:r>
            <a:r>
              <a:rPr lang="fa-IR" altLang="en-US" sz="2800" b="1" dirty="0" smtClean="0">
                <a:solidFill>
                  <a:srgbClr val="7030A0"/>
                </a:solidFill>
                <a:cs typeface="B Nazanin" panose="00000400000000000000" pitchFamily="2" charset="-78"/>
              </a:rPr>
              <a:t>)</a:t>
            </a:r>
            <a:r>
              <a:rPr lang="en-US" altLang="en-US" sz="2800" b="1" dirty="0" smtClean="0">
                <a:solidFill>
                  <a:srgbClr val="7030A0"/>
                </a:solidFill>
                <a:cs typeface="B Nazanin" panose="00000400000000000000" pitchFamily="2" charset="-78"/>
              </a:rPr>
              <a:t>.</a:t>
            </a:r>
            <a:r>
              <a:rPr lang="fa-IR" altLang="en-US" sz="2800" b="1" dirty="0" smtClean="0">
                <a:solidFill>
                  <a:srgbClr val="7030A0"/>
                </a:solidFill>
                <a:cs typeface="B Nazanin" panose="00000400000000000000" pitchFamily="2" charset="-78"/>
              </a:rPr>
              <a:t> </a:t>
            </a:r>
            <a:r>
              <a:rPr lang="fa-IR" altLang="en-US" sz="2800" b="1" dirty="0">
                <a:solidFill>
                  <a:srgbClr val="00B050"/>
                </a:solidFill>
                <a:cs typeface="B Nazanin" panose="00000400000000000000" pitchFamily="2" charset="-78"/>
              </a:rPr>
              <a:t>(صحیح)</a:t>
            </a:r>
            <a:endParaRPr lang="en-US" altLang="en-US" sz="2800" b="1" dirty="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69637" name="Content Placeholder 2"/>
          <p:cNvSpPr txBox="1">
            <a:spLocks/>
          </p:cNvSpPr>
          <p:nvPr/>
        </p:nvSpPr>
        <p:spPr bwMode="auto">
          <a:xfrm>
            <a:off x="639763" y="4556125"/>
            <a:ext cx="8047037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5750" indent="-285750"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itchFamily="34" charset="0"/>
              <a:buChar char="•"/>
              <a:defRPr sz="2400">
                <a:solidFill>
                  <a:srgbClr val="262626"/>
                </a:solidFill>
                <a:latin typeface="Garamond" pitchFamily="18" charset="0"/>
              </a:defRPr>
            </a:lvl1pPr>
            <a:lvl2pPr marL="742950" indent="-285750"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itchFamily="34" charset="0"/>
              <a:buChar char="•"/>
              <a:defRPr sz="2000">
                <a:solidFill>
                  <a:srgbClr val="262626"/>
                </a:solidFill>
                <a:latin typeface="Garamond" pitchFamily="18" charset="0"/>
              </a:defRPr>
            </a:lvl2pPr>
            <a:lvl3pPr marL="1143000" indent="-228600"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itchFamily="34" charset="0"/>
              <a:buChar char="•"/>
              <a:defRPr>
                <a:solidFill>
                  <a:srgbClr val="262626"/>
                </a:solidFill>
                <a:latin typeface="Garamond" pitchFamily="18" charset="0"/>
              </a:defRPr>
            </a:lvl3pPr>
            <a:lvl4pPr marL="1600200" indent="-228600"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itchFamily="34" charset="0"/>
              <a:buChar char="•"/>
              <a:defRPr sz="1600">
                <a:solidFill>
                  <a:srgbClr val="262626"/>
                </a:solidFill>
                <a:latin typeface="Garamond" pitchFamily="18" charset="0"/>
              </a:defRPr>
            </a:lvl4pPr>
            <a:lvl5pPr marL="2057400" indent="-228600"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itchFamily="34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5pPr>
            <a:lvl6pPr marL="2514600" indent="-228600" algn="l" defTabSz="457200" rtl="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itchFamily="34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6pPr>
            <a:lvl7pPr marL="2971800" indent="-228600" algn="l" defTabSz="457200" rtl="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itchFamily="34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7pPr>
            <a:lvl8pPr marL="3429000" indent="-228600" algn="l" defTabSz="457200" rtl="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itchFamily="34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8pPr>
            <a:lvl9pPr marL="3886200" indent="-228600" algn="l" defTabSz="457200" rtl="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itchFamily="34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9pPr>
          </a:lstStyle>
          <a:p>
            <a:pPr algn="r" rtl="1" eaLnBrk="1" hangingPunct="1"/>
            <a:r>
              <a:rPr lang="fa-IR" altLang="en-US" sz="2800" b="1" dirty="0">
                <a:solidFill>
                  <a:srgbClr val="008000"/>
                </a:solidFill>
                <a:cs typeface="B Nazanin" panose="00000400000000000000" pitchFamily="2" charset="-78"/>
              </a:rPr>
              <a:t>یافته ها </a:t>
            </a:r>
            <a:r>
              <a:rPr lang="fa-IR" altLang="en-US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تفسیر</a:t>
            </a:r>
            <a:r>
              <a:rPr lang="fa-IR" altLang="en-US" sz="2800" b="1" dirty="0">
                <a:solidFill>
                  <a:srgbClr val="008000"/>
                </a:solidFill>
                <a:cs typeface="B Nazanin" panose="00000400000000000000" pitchFamily="2" charset="-78"/>
              </a:rPr>
              <a:t> نباید بشود.</a:t>
            </a:r>
          </a:p>
          <a:p>
            <a:pPr algn="r" rtl="1" eaLnBrk="1" hangingPunct="1"/>
            <a:r>
              <a:rPr lang="fa-IR" altLang="en-US" sz="2800" b="1" dirty="0">
                <a:solidFill>
                  <a:srgbClr val="008000"/>
                </a:solidFill>
                <a:cs typeface="B Nazanin" panose="00000400000000000000" pitchFamily="2" charset="-78"/>
              </a:rPr>
              <a:t>در نتیجه آزمون آماری مقدار </a:t>
            </a:r>
            <a:r>
              <a:rPr lang="en-US" altLang="en-US" sz="2800" b="1" dirty="0">
                <a:solidFill>
                  <a:srgbClr val="008000"/>
                </a:solidFill>
                <a:cs typeface="B Nazanin" panose="00000400000000000000" pitchFamily="2" charset="-78"/>
              </a:rPr>
              <a:t>p</a:t>
            </a:r>
            <a:r>
              <a:rPr lang="fa-IR" altLang="en-US" sz="2800" b="1" dirty="0">
                <a:solidFill>
                  <a:srgbClr val="008000"/>
                </a:solidFill>
                <a:cs typeface="B Nazanin" panose="00000400000000000000" pitchFamily="2" charset="-78"/>
              </a:rPr>
              <a:t> باید ذکر شود.</a:t>
            </a:r>
          </a:p>
          <a:p>
            <a:pPr algn="r" rtl="1" eaLnBrk="1" hangingPunct="1"/>
            <a:r>
              <a:rPr lang="fa-IR" altLang="en-US" sz="2800" b="1" dirty="0">
                <a:solidFill>
                  <a:srgbClr val="008000"/>
                </a:solidFill>
                <a:cs typeface="B Nazanin" panose="00000400000000000000" pitchFamily="2" charset="-78"/>
              </a:rPr>
              <a:t>اعداد و ارقام مهم باید بیان شود.</a:t>
            </a:r>
            <a:endParaRPr lang="en-US" altLang="en-US" sz="2800" b="1" dirty="0">
              <a:solidFill>
                <a:srgbClr val="008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F6F33-A457-496B-A484-C6AFA3A5769E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16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2B0940-3740-497F-B024-B2E598F03F6C}" type="datetime3">
              <a:rPr lang="en-US" smtClean="0">
                <a:solidFill>
                  <a:srgbClr val="FFFFFF"/>
                </a:solidFill>
              </a:rPr>
              <a:t>22 May 2021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875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7772400" cy="1295400"/>
          </a:xfrm>
        </p:spPr>
        <p:txBody>
          <a:bodyPr/>
          <a:lstStyle/>
          <a:p>
            <a:pPr algn="r" rtl="1" eaLnBrk="1" hangingPunct="1"/>
            <a:r>
              <a:rPr lang="fa-IR" altLang="en-US" sz="3200" b="1" dirty="0" smtClean="0">
                <a:ln>
                  <a:noFill/>
                </a:ln>
                <a:latin typeface="Arial" pitchFamily="34" charset="0"/>
                <a:cs typeface="Arial" pitchFamily="34" charset="0"/>
              </a:rPr>
              <a:t>بیان یافته ها بصورت متن (</a:t>
            </a:r>
            <a:r>
              <a:rPr lang="en-US" altLang="en-US" sz="3200" b="1" dirty="0" smtClean="0">
                <a:ln>
                  <a:noFill/>
                </a:ln>
                <a:latin typeface="Arial" pitchFamily="34" charset="0"/>
                <a:cs typeface="Arial" pitchFamily="34" charset="0"/>
              </a:rPr>
              <a:t>Text</a:t>
            </a:r>
            <a:r>
              <a:rPr lang="fa-IR" altLang="en-US" sz="3200" b="1" dirty="0" smtClean="0">
                <a:ln>
                  <a:noFill/>
                </a:ln>
                <a:latin typeface="Arial" pitchFamily="34" charset="0"/>
                <a:cs typeface="Arial" pitchFamily="34" charset="0"/>
              </a:rPr>
              <a:t>)</a:t>
            </a:r>
            <a:endParaRPr lang="en-US" altLang="en-US" sz="3200" b="1" dirty="0" smtClean="0">
              <a:ln>
                <a:noFill/>
              </a:ln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 rot="19285801">
            <a:off x="1002381" y="481284"/>
            <a:ext cx="113364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rtl="1" eaLnBrk="1" hangingPunct="1">
              <a:defRPr/>
            </a:pPr>
            <a:r>
              <a:rPr lang="fa-IR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مثال</a:t>
            </a:r>
            <a:endParaRPr lang="en-US" sz="5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57200" y="1447800"/>
            <a:ext cx="8047038" cy="2286000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marL="285750" indent="-285750" algn="l" defTabSz="457200" rtl="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2400" kern="1200">
                <a:solidFill>
                  <a:srgbClr val="262626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2000" kern="1200">
                <a:solidFill>
                  <a:srgbClr val="262626"/>
                </a:solidFill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kern="1200">
                <a:solidFill>
                  <a:srgbClr val="262626"/>
                </a:solidFill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1600" kern="1200">
                <a:solidFill>
                  <a:srgbClr val="262626"/>
                </a:solidFill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1400" kern="1200">
                <a:solidFill>
                  <a:srgbClr val="262626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r" rtl="1" eaLnBrk="1" fontAlgn="auto" hangingPunct="1">
              <a:buFont typeface="Arial" panose="020B0604020202020204" pitchFamily="34" charset="0"/>
              <a:buNone/>
              <a:defRPr/>
            </a:pPr>
            <a:r>
              <a:rPr lang="fa-IR" altLang="en-US" sz="2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20% (15 مورد) از نمونه های آب آزمایش شده آلودگی میکروبی داشتند و میانگین بار میکروبی آنها 5/1 بود. </a:t>
            </a:r>
            <a:r>
              <a:rPr lang="fa-IR" altLang="en-US" sz="2800" b="1" dirty="0" smtClean="0">
                <a:solidFill>
                  <a:srgbClr val="00B050"/>
                </a:solidFill>
                <a:cs typeface="B Nazanin" panose="00000400000000000000" pitchFamily="2" charset="-78"/>
              </a:rPr>
              <a:t>(غلط)</a:t>
            </a:r>
          </a:p>
          <a:p>
            <a:pPr marL="0" indent="0" algn="r" rtl="1" eaLnBrk="1" fontAlgn="auto" hangingPunct="1">
              <a:buNone/>
              <a:defRPr/>
            </a:pPr>
            <a:r>
              <a:rPr lang="fa-IR" altLang="en-US" sz="2800" b="1" dirty="0" smtClean="0">
                <a:solidFill>
                  <a:srgbClr val="7030A0"/>
                </a:solidFill>
                <a:cs typeface="B Nazanin" panose="00000400000000000000" pitchFamily="2" charset="-78"/>
              </a:rPr>
              <a:t>از کل نمونه های آب آزمایش شده، 20% (15 مورد) آلودگی میکروبی داشتند. میانگین بار میکروبی</a:t>
            </a:r>
            <a:r>
              <a:rPr lang="en-US" altLang="en-US" sz="2800" b="1" dirty="0" smtClean="0">
                <a:solidFill>
                  <a:srgbClr val="7030A0"/>
                </a:solidFill>
                <a:cs typeface="B Nazanin" panose="00000400000000000000" pitchFamily="2" charset="-78"/>
              </a:rPr>
              <a:t>ppm</a:t>
            </a:r>
            <a:r>
              <a:rPr lang="fa-IR" altLang="en-US" sz="2800" b="1" dirty="0" smtClean="0">
                <a:solidFill>
                  <a:srgbClr val="7030A0"/>
                </a:solidFill>
                <a:cs typeface="B Nazanin" panose="00000400000000000000" pitchFamily="2" charset="-78"/>
              </a:rPr>
              <a:t> 1/3 ± 5/1 بود. </a:t>
            </a:r>
            <a:r>
              <a:rPr lang="fa-IR" altLang="en-US" sz="2800" b="1" dirty="0">
                <a:solidFill>
                  <a:srgbClr val="00B050"/>
                </a:solidFill>
                <a:cs typeface="B Nazanin" panose="00000400000000000000" pitchFamily="2" charset="-78"/>
              </a:rPr>
              <a:t>(صحیح)</a:t>
            </a:r>
            <a:endParaRPr lang="en-US" altLang="en-US" sz="2800" b="1" dirty="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70661" name="Content Placeholder 2"/>
          <p:cNvSpPr txBox="1">
            <a:spLocks/>
          </p:cNvSpPr>
          <p:nvPr/>
        </p:nvSpPr>
        <p:spPr bwMode="auto">
          <a:xfrm>
            <a:off x="639763" y="4191000"/>
            <a:ext cx="8047037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5750" indent="-285750"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itchFamily="34" charset="0"/>
              <a:buChar char="•"/>
              <a:defRPr sz="2400">
                <a:solidFill>
                  <a:srgbClr val="262626"/>
                </a:solidFill>
                <a:latin typeface="Garamond" pitchFamily="18" charset="0"/>
              </a:defRPr>
            </a:lvl1pPr>
            <a:lvl2pPr marL="742950" indent="-285750"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itchFamily="34" charset="0"/>
              <a:buChar char="•"/>
              <a:defRPr sz="2000">
                <a:solidFill>
                  <a:srgbClr val="262626"/>
                </a:solidFill>
                <a:latin typeface="Garamond" pitchFamily="18" charset="0"/>
              </a:defRPr>
            </a:lvl2pPr>
            <a:lvl3pPr marL="1143000" indent="-228600"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itchFamily="34" charset="0"/>
              <a:buChar char="•"/>
              <a:defRPr>
                <a:solidFill>
                  <a:srgbClr val="262626"/>
                </a:solidFill>
                <a:latin typeface="Garamond" pitchFamily="18" charset="0"/>
              </a:defRPr>
            </a:lvl3pPr>
            <a:lvl4pPr marL="1600200" indent="-228600"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itchFamily="34" charset="0"/>
              <a:buChar char="•"/>
              <a:defRPr sz="1600">
                <a:solidFill>
                  <a:srgbClr val="262626"/>
                </a:solidFill>
                <a:latin typeface="Garamond" pitchFamily="18" charset="0"/>
              </a:defRPr>
            </a:lvl4pPr>
            <a:lvl5pPr marL="2057400" indent="-228600"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itchFamily="34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5pPr>
            <a:lvl6pPr marL="2514600" indent="-228600" algn="l" defTabSz="457200" rtl="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itchFamily="34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6pPr>
            <a:lvl7pPr marL="2971800" indent="-228600" algn="l" defTabSz="457200" rtl="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itchFamily="34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7pPr>
            <a:lvl8pPr marL="3429000" indent="-228600" algn="l" defTabSz="457200" rtl="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itchFamily="34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8pPr>
            <a:lvl9pPr marL="3886200" indent="-228600" algn="l" defTabSz="457200" rtl="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itchFamily="34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9pPr>
          </a:lstStyle>
          <a:p>
            <a:pPr algn="r" rtl="1" eaLnBrk="1" hangingPunct="1"/>
            <a:r>
              <a:rPr lang="fa-IR" altLang="en-US" sz="2800" b="1" dirty="0">
                <a:solidFill>
                  <a:srgbClr val="008000"/>
                </a:solidFill>
                <a:cs typeface="B Nazanin" panose="00000400000000000000" pitchFamily="2" charset="-78"/>
              </a:rPr>
              <a:t>جمله نباید با عدد شروع شود.</a:t>
            </a:r>
          </a:p>
          <a:p>
            <a:pPr algn="r" rtl="1" eaLnBrk="1" hangingPunct="1"/>
            <a:r>
              <a:rPr lang="fa-IR" altLang="en-US" sz="2800" b="1" dirty="0">
                <a:solidFill>
                  <a:srgbClr val="008000"/>
                </a:solidFill>
                <a:cs typeface="B Nazanin" panose="00000400000000000000" pitchFamily="2" charset="-78"/>
              </a:rPr>
              <a:t>میانگین همراه انحراف معیار باید بیاید.</a:t>
            </a:r>
            <a:endParaRPr lang="en-US" altLang="en-US" sz="2800" b="1" dirty="0">
              <a:solidFill>
                <a:srgbClr val="008000"/>
              </a:solidFill>
              <a:cs typeface="B Nazanin" panose="00000400000000000000" pitchFamily="2" charset="-78"/>
            </a:endParaRPr>
          </a:p>
          <a:p>
            <a:pPr algn="r" rtl="1" eaLnBrk="1" hangingPunct="1"/>
            <a:r>
              <a:rPr lang="fa-IR" altLang="en-US" sz="2800" b="1" dirty="0">
                <a:solidFill>
                  <a:srgbClr val="008000"/>
                </a:solidFill>
                <a:cs typeface="B Nazanin" panose="00000400000000000000" pitchFamily="2" charset="-78"/>
              </a:rPr>
              <a:t>واحد اندازه گیری باید ذکر شود.</a:t>
            </a:r>
            <a:endParaRPr lang="en-US" altLang="en-US" sz="2800" b="1" dirty="0">
              <a:solidFill>
                <a:srgbClr val="008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F6F33-A457-496B-A484-C6AFA3A5769E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17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A1AB2B-0B31-494A-BA9C-F42434676E5B}" type="datetime3">
              <a:rPr lang="en-US" smtClean="0">
                <a:solidFill>
                  <a:srgbClr val="FFFFFF"/>
                </a:solidFill>
              </a:rPr>
              <a:t>22 May 2021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407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7772400" cy="1295400"/>
          </a:xfrm>
        </p:spPr>
        <p:txBody>
          <a:bodyPr/>
          <a:lstStyle/>
          <a:p>
            <a:pPr algn="ctr" rtl="1" eaLnBrk="1" hangingPunct="1"/>
            <a:r>
              <a:rPr lang="fa-IR" altLang="en-US" sz="3200" dirty="0" smtClean="0">
                <a:ln>
                  <a:noFill/>
                </a:ln>
                <a:solidFill>
                  <a:srgbClr val="7030A0"/>
                </a:solidFill>
                <a:cs typeface="B Titr" panose="00000700000000000000" pitchFamily="2" charset="-78"/>
              </a:rPr>
              <a:t>بیان یافته ها بصورت جدول (</a:t>
            </a:r>
            <a:r>
              <a:rPr lang="en-US" altLang="en-US" sz="3200" dirty="0" smtClean="0">
                <a:ln>
                  <a:noFill/>
                </a:ln>
                <a:solidFill>
                  <a:srgbClr val="7030A0"/>
                </a:solidFill>
                <a:cs typeface="B Titr" panose="00000700000000000000" pitchFamily="2" charset="-78"/>
              </a:rPr>
              <a:t>Table</a:t>
            </a:r>
            <a:r>
              <a:rPr lang="fa-IR" altLang="en-US" sz="3200" dirty="0" smtClean="0">
                <a:ln>
                  <a:noFill/>
                </a:ln>
                <a:solidFill>
                  <a:srgbClr val="7030A0"/>
                </a:solidFill>
                <a:cs typeface="B Titr" panose="00000700000000000000" pitchFamily="2" charset="-78"/>
              </a:rPr>
              <a:t>)</a:t>
            </a:r>
            <a:endParaRPr lang="en-US" altLang="en-US" sz="3200" dirty="0" smtClean="0">
              <a:ln>
                <a:noFill/>
              </a:ln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36867" name="Content Placeholder 2"/>
          <p:cNvSpPr>
            <a:spLocks noGrp="1"/>
          </p:cNvSpPr>
          <p:nvPr>
            <p:ph idx="1"/>
          </p:nvPr>
        </p:nvSpPr>
        <p:spPr>
          <a:xfrm>
            <a:off x="609600" y="1371600"/>
            <a:ext cx="8047037" cy="3967162"/>
          </a:xfrm>
        </p:spPr>
        <p:txBody>
          <a:bodyPr rtlCol="0">
            <a:noAutofit/>
          </a:bodyPr>
          <a:lstStyle/>
          <a:p>
            <a:pPr algn="r" rtl="1" eaLnBrk="1" fontAlgn="auto" hangingPunct="1">
              <a:lnSpc>
                <a:spcPct val="150000"/>
              </a:lnSpc>
              <a:defRPr/>
            </a:pPr>
            <a:r>
              <a:rPr lang="fa-IR" altLang="en-US" sz="2800" dirty="0" smtClean="0">
                <a:cs typeface="B Nazanin" panose="00000400000000000000" pitchFamily="2" charset="-78"/>
              </a:rPr>
              <a:t>برای بیان یافته های پر عدد و رقم مناسب است.</a:t>
            </a:r>
          </a:p>
          <a:p>
            <a:pPr algn="r" rtl="1" eaLnBrk="1" fontAlgn="auto" hangingPunct="1">
              <a:lnSpc>
                <a:spcPct val="150000"/>
              </a:lnSpc>
              <a:defRPr/>
            </a:pPr>
            <a:r>
              <a:rPr lang="fa-IR" altLang="en-US" sz="2800" dirty="0" smtClean="0">
                <a:cs typeface="B Nazanin" panose="00000400000000000000" pitchFamily="2" charset="-78"/>
              </a:rPr>
              <a:t>اعداد و ارقام بصورت دقیق قابل بیان است.</a:t>
            </a:r>
          </a:p>
          <a:p>
            <a:pPr algn="r" rtl="1" eaLnBrk="1" fontAlgn="auto" hangingPunct="1">
              <a:lnSpc>
                <a:spcPct val="150000"/>
              </a:lnSpc>
              <a:defRPr/>
            </a:pPr>
            <a:r>
              <a:rPr lang="fa-IR" altLang="en-US" sz="2800" dirty="0" smtClean="0">
                <a:cs typeface="B Nazanin" panose="00000400000000000000" pitchFamily="2" charset="-78"/>
              </a:rPr>
              <a:t>اجزای ضروری جدول:</a:t>
            </a:r>
          </a:p>
          <a:p>
            <a:pPr lvl="1" algn="r" rtl="1" eaLnBrk="1" fontAlgn="auto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fa-IR" altLang="en-US" sz="2400" dirty="0" smtClean="0">
                <a:cs typeface="B Nazanin" panose="00000400000000000000" pitchFamily="2" charset="-78"/>
              </a:rPr>
              <a:t>شماره</a:t>
            </a:r>
          </a:p>
          <a:p>
            <a:pPr lvl="1" algn="r" rtl="1" eaLnBrk="1" fontAlgn="auto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fa-IR" altLang="en-US" sz="2400" dirty="0" smtClean="0">
                <a:cs typeface="B Nazanin" panose="00000400000000000000" pitchFamily="2" charset="-78"/>
              </a:rPr>
              <a:t>عنوان (بالای جدول)</a:t>
            </a:r>
          </a:p>
          <a:p>
            <a:pPr lvl="1" algn="r" rtl="1" eaLnBrk="1" fontAlgn="auto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fa-IR" altLang="en-US" sz="2400" dirty="0" smtClean="0">
                <a:cs typeface="B Nazanin" panose="00000400000000000000" pitchFamily="2" charset="-78"/>
              </a:rPr>
              <a:t>عنوان سطر و ستون</a:t>
            </a:r>
          </a:p>
          <a:p>
            <a:pPr lvl="1" algn="r" rtl="1" eaLnBrk="1" fontAlgn="auto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fa-IR" altLang="en-US" sz="2400" dirty="0" smtClean="0">
                <a:cs typeface="B Nazanin" panose="00000400000000000000" pitchFamily="2" charset="-78"/>
              </a:rPr>
              <a:t>ردیف یا ستون کل</a:t>
            </a:r>
          </a:p>
          <a:p>
            <a:pPr lvl="1" algn="r" rtl="1" eaLnBrk="1" fontAlgn="auto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fa-IR" altLang="en-US" sz="2400" dirty="0" smtClean="0">
                <a:cs typeface="B Nazanin" panose="00000400000000000000" pitchFamily="2" charset="-78"/>
              </a:rPr>
              <a:t>ارجاع در متن با قید شماره</a:t>
            </a:r>
            <a:endParaRPr lang="en-US" altLang="en-US" sz="2400" dirty="0" smtClean="0">
              <a:cs typeface="B Nazanin" panose="00000400000000000000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F6F33-A457-496B-A484-C6AFA3A5769E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18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0A1AB47-9B72-456F-BFCE-D8DADC1E69DC}" type="datetime3">
              <a:rPr lang="en-US" smtClean="0">
                <a:solidFill>
                  <a:srgbClr val="FFFFFF"/>
                </a:solidFill>
              </a:rPr>
              <a:t>22 May 2021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7083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7772400" cy="1295400"/>
          </a:xfrm>
        </p:spPr>
        <p:txBody>
          <a:bodyPr>
            <a:normAutofit/>
          </a:bodyPr>
          <a:lstStyle/>
          <a:p>
            <a:pPr algn="ctr" rtl="1" eaLnBrk="1" hangingPunct="1"/>
            <a:r>
              <a:rPr lang="fa-IR" altLang="en-US" sz="3600" b="1" dirty="0" smtClean="0">
                <a:ln>
                  <a:noFill/>
                </a:ln>
                <a:solidFill>
                  <a:srgbClr val="7030A0"/>
                </a:solidFill>
                <a:cs typeface="B Titr" panose="00000700000000000000" pitchFamily="2" charset="-78"/>
              </a:rPr>
              <a:t>بیان یافته ها بصورت جدول (</a:t>
            </a:r>
            <a:r>
              <a:rPr lang="en-US" altLang="en-US" sz="3600" b="1" dirty="0" smtClean="0">
                <a:ln>
                  <a:noFill/>
                </a:ln>
                <a:solidFill>
                  <a:srgbClr val="7030A0"/>
                </a:solidFill>
                <a:cs typeface="B Titr" panose="00000700000000000000" pitchFamily="2" charset="-78"/>
              </a:rPr>
              <a:t>Table</a:t>
            </a:r>
            <a:r>
              <a:rPr lang="fa-IR" altLang="en-US" sz="3600" b="1" dirty="0" smtClean="0">
                <a:ln>
                  <a:noFill/>
                </a:ln>
                <a:solidFill>
                  <a:srgbClr val="7030A0"/>
                </a:solidFill>
                <a:cs typeface="B Titr" panose="00000700000000000000" pitchFamily="2" charset="-78"/>
              </a:rPr>
              <a:t>)</a:t>
            </a:r>
            <a:endParaRPr lang="en-US" altLang="en-US" sz="3600" b="1" dirty="0" smtClean="0">
              <a:ln>
                <a:noFill/>
              </a:ln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pic>
        <p:nvPicPr>
          <p:cNvPr id="7270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8200" y="1600200"/>
            <a:ext cx="8147050" cy="3606800"/>
          </a:xfr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F6F33-A457-496B-A484-C6AFA3A5769E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19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E68248-A22A-4269-A4C0-8A11F7313851}" type="datetime3">
              <a:rPr lang="en-US" smtClean="0">
                <a:solidFill>
                  <a:srgbClr val="FFFFFF"/>
                </a:solidFill>
              </a:rPr>
              <a:t>22 May 2021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715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Rectangle 1"/>
          <p:cNvSpPr>
            <a:spLocks noChangeArrowheads="1"/>
          </p:cNvSpPr>
          <p:nvPr/>
        </p:nvSpPr>
        <p:spPr bwMode="auto">
          <a:xfrm>
            <a:off x="1881232" y="1484020"/>
            <a:ext cx="4976724" cy="802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sz="2100" dirty="0"/>
              <a:t>.</a:t>
            </a:r>
          </a:p>
          <a:p>
            <a:pPr algn="ctr">
              <a:buNone/>
            </a:pPr>
            <a:endParaRPr lang="en-US" sz="21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>
            <a:off x="228600" y="94553"/>
            <a:ext cx="8569110" cy="617956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295400" y="1340207"/>
            <a:ext cx="61722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a-IR" sz="2000" dirty="0">
              <a:solidFill>
                <a:srgbClr val="C00000"/>
              </a:solidFill>
              <a:cs typeface="Titr" panose="00000700000000000000" pitchFamily="2" charset="-78"/>
            </a:endParaRPr>
          </a:p>
          <a:p>
            <a:pPr algn="ctr" rtl="1"/>
            <a:r>
              <a:rPr lang="en-US" sz="6000" b="1" dirty="0" smtClean="0">
                <a:solidFill>
                  <a:srgbClr val="7030A0"/>
                </a:solidFill>
                <a:cs typeface="Titr" panose="00000700000000000000" pitchFamily="2" charset="-78"/>
              </a:rPr>
              <a:t>Scientific Writing</a:t>
            </a:r>
          </a:p>
          <a:p>
            <a:pPr algn="ctr" rtl="1"/>
            <a:r>
              <a:rPr lang="en-US" sz="4400" b="1" dirty="0" smtClean="0">
                <a:solidFill>
                  <a:srgbClr val="7030A0"/>
                </a:solidFill>
                <a:cs typeface="Titr" panose="00000700000000000000" pitchFamily="2" charset="-78"/>
              </a:rPr>
              <a:t>By:</a:t>
            </a:r>
          </a:p>
          <a:p>
            <a:pPr algn="ctr" rtl="1"/>
            <a:r>
              <a:rPr lang="en-US" sz="4400" b="1" dirty="0" smtClean="0">
                <a:solidFill>
                  <a:srgbClr val="7030A0"/>
                </a:solidFill>
                <a:cs typeface="Titr" panose="00000700000000000000" pitchFamily="2" charset="-78"/>
              </a:rPr>
              <a:t>Dr. </a:t>
            </a:r>
            <a:r>
              <a:rPr lang="en-US" sz="4400" b="1" dirty="0" err="1" smtClean="0">
                <a:solidFill>
                  <a:srgbClr val="7030A0"/>
                </a:solidFill>
                <a:cs typeface="Titr" panose="00000700000000000000" pitchFamily="2" charset="-78"/>
              </a:rPr>
              <a:t>Mehri</a:t>
            </a:r>
            <a:endParaRPr lang="en-US" sz="4400" b="1" dirty="0" smtClean="0">
              <a:solidFill>
                <a:srgbClr val="7030A0"/>
              </a:solidFill>
              <a:cs typeface="Titr" panose="00000700000000000000" pitchFamily="2" charset="-78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96755B2-1D0D-4983-B36F-0D97EAE539DA}" type="datetime3">
              <a:rPr lang="en-US" smtClean="0">
                <a:solidFill>
                  <a:srgbClr val="FFFFFF"/>
                </a:solidFill>
              </a:rPr>
              <a:t>22 May 2021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6E11D3-CC94-4C47-AC4A-2E1CED1E2F50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2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3942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7772400" cy="1295400"/>
          </a:xfrm>
        </p:spPr>
        <p:txBody>
          <a:bodyPr>
            <a:normAutofit/>
          </a:bodyPr>
          <a:lstStyle/>
          <a:p>
            <a:pPr algn="ctr" rtl="1" eaLnBrk="1" hangingPunct="1"/>
            <a:r>
              <a:rPr lang="fa-IR" altLang="en-US" sz="3600" b="1" dirty="0" smtClean="0">
                <a:ln>
                  <a:noFill/>
                </a:ln>
                <a:solidFill>
                  <a:srgbClr val="7030A0"/>
                </a:solidFill>
                <a:cs typeface="B Titr" panose="00000700000000000000" pitchFamily="2" charset="-78"/>
              </a:rPr>
              <a:t>بیان یافته ها بصورت نمودار (</a:t>
            </a:r>
            <a:r>
              <a:rPr lang="en-US" altLang="en-US" sz="3600" b="1" dirty="0" smtClean="0">
                <a:ln>
                  <a:noFill/>
                </a:ln>
                <a:solidFill>
                  <a:srgbClr val="7030A0"/>
                </a:solidFill>
                <a:cs typeface="B Titr" panose="00000700000000000000" pitchFamily="2" charset="-78"/>
              </a:rPr>
              <a:t>Chart</a:t>
            </a:r>
            <a:r>
              <a:rPr lang="fa-IR" altLang="en-US" sz="3600" b="1" dirty="0" smtClean="0">
                <a:ln>
                  <a:noFill/>
                </a:ln>
                <a:solidFill>
                  <a:srgbClr val="7030A0"/>
                </a:solidFill>
                <a:cs typeface="B Titr" panose="00000700000000000000" pitchFamily="2" charset="-78"/>
              </a:rPr>
              <a:t>)</a:t>
            </a:r>
            <a:endParaRPr lang="en-US" altLang="en-US" sz="3600" b="1" dirty="0" smtClean="0">
              <a:ln>
                <a:noFill/>
              </a:ln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36867" name="Content Placeholder 2"/>
          <p:cNvSpPr>
            <a:spLocks noGrp="1"/>
          </p:cNvSpPr>
          <p:nvPr>
            <p:ph idx="1"/>
          </p:nvPr>
        </p:nvSpPr>
        <p:spPr>
          <a:xfrm>
            <a:off x="533400" y="1524000"/>
            <a:ext cx="8047037" cy="3967162"/>
          </a:xfrm>
        </p:spPr>
        <p:txBody>
          <a:bodyPr rtlCol="0">
            <a:noAutofit/>
          </a:bodyPr>
          <a:lstStyle/>
          <a:p>
            <a:pPr algn="r" rtl="1" eaLnBrk="1" fontAlgn="auto" hangingPunct="1">
              <a:lnSpc>
                <a:spcPct val="150000"/>
              </a:lnSpc>
              <a:defRPr/>
            </a:pPr>
            <a:r>
              <a:rPr lang="fa-IR" altLang="en-US" sz="2800" b="1" dirty="0">
                <a:solidFill>
                  <a:srgbClr val="7030A0"/>
                </a:solidFill>
              </a:rPr>
              <a:t> </a:t>
            </a:r>
            <a:r>
              <a:rPr lang="fa-IR" altLang="en-US" sz="2800" dirty="0" smtClean="0">
                <a:cs typeface="B Nazanin" panose="00000400000000000000" pitchFamily="2" charset="-78"/>
              </a:rPr>
              <a:t>درک سریعتری از یافته ها بدست می دهد.</a:t>
            </a:r>
          </a:p>
          <a:p>
            <a:pPr algn="r" rtl="1" eaLnBrk="1" fontAlgn="auto" hangingPunct="1">
              <a:lnSpc>
                <a:spcPct val="150000"/>
              </a:lnSpc>
              <a:defRPr/>
            </a:pPr>
            <a:r>
              <a:rPr lang="fa-IR" altLang="en-US" sz="2800" dirty="0" smtClean="0">
                <a:cs typeface="B Nazanin" panose="00000400000000000000" pitchFamily="2" charset="-78"/>
              </a:rPr>
              <a:t>نوسانات داده ها در طول زمان را بخوبی نشان می دهد.</a:t>
            </a:r>
          </a:p>
          <a:p>
            <a:pPr algn="r" rtl="1" eaLnBrk="1" fontAlgn="auto" hangingPunct="1">
              <a:lnSpc>
                <a:spcPct val="150000"/>
              </a:lnSpc>
              <a:defRPr/>
            </a:pPr>
            <a:r>
              <a:rPr lang="fa-IR" altLang="en-US" sz="2800" dirty="0" smtClean="0">
                <a:cs typeface="B Nazanin" panose="00000400000000000000" pitchFamily="2" charset="-78"/>
              </a:rPr>
              <a:t>اجزای ضروری نمودار:</a:t>
            </a:r>
          </a:p>
          <a:p>
            <a:pPr lvl="1" algn="r" rtl="1" eaLnBrk="1" fontAlgn="auto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fa-IR" altLang="en-US" sz="2400" dirty="0" smtClean="0">
                <a:cs typeface="B Nazanin" panose="00000400000000000000" pitchFamily="2" charset="-78"/>
              </a:rPr>
              <a:t>شماره</a:t>
            </a:r>
          </a:p>
          <a:p>
            <a:pPr lvl="1" algn="r" rtl="1" eaLnBrk="1" fontAlgn="auto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fa-IR" altLang="en-US" sz="2400" dirty="0" smtClean="0">
                <a:cs typeface="B Nazanin" panose="00000400000000000000" pitchFamily="2" charset="-78"/>
              </a:rPr>
              <a:t>عنوان (زیر نمودار)</a:t>
            </a:r>
          </a:p>
          <a:p>
            <a:pPr lvl="1" algn="r" rtl="1" eaLnBrk="1" fontAlgn="auto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fa-IR" altLang="en-US" sz="2400" dirty="0" smtClean="0">
                <a:cs typeface="B Nazanin" panose="00000400000000000000" pitchFamily="2" charset="-78"/>
              </a:rPr>
              <a:t>عنوان محور افقی و عمودی</a:t>
            </a:r>
          </a:p>
          <a:p>
            <a:pPr lvl="1" algn="r" rtl="1" eaLnBrk="1" fontAlgn="auto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fa-IR" altLang="en-US" sz="2400" dirty="0" smtClean="0">
                <a:cs typeface="B Nazanin" panose="00000400000000000000" pitchFamily="2" charset="-78"/>
              </a:rPr>
              <a:t>ارجاع در متن با قید شماره</a:t>
            </a:r>
            <a:endParaRPr lang="en-US" altLang="en-US" sz="2400" dirty="0" smtClean="0">
              <a:cs typeface="B Nazanin" panose="00000400000000000000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F6F33-A457-496B-A484-C6AFA3A5769E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20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BEFD98-27FD-4E5A-816E-CB806370C5D5}" type="datetime3">
              <a:rPr lang="en-US" smtClean="0">
                <a:solidFill>
                  <a:srgbClr val="FFFFFF"/>
                </a:solidFill>
              </a:rPr>
              <a:t>22 May 2021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6334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itle 1"/>
          <p:cNvSpPr>
            <a:spLocks noGrp="1"/>
          </p:cNvSpPr>
          <p:nvPr>
            <p:ph type="title"/>
          </p:nvPr>
        </p:nvSpPr>
        <p:spPr>
          <a:xfrm>
            <a:off x="1905000" y="762000"/>
            <a:ext cx="5638800" cy="1325563"/>
          </a:xfrm>
        </p:spPr>
        <p:txBody>
          <a:bodyPr/>
          <a:lstStyle/>
          <a:p>
            <a:pPr algn="ctr" rtl="1"/>
            <a:r>
              <a:rPr lang="fa-IR" altLang="en-US" dirty="0" smtClean="0">
                <a:ln>
                  <a:noFill/>
                </a:ln>
                <a:cs typeface="B Titr" panose="00000700000000000000" pitchFamily="2" charset="-78"/>
              </a:rPr>
              <a:t>از نمودار سه بعدی استفاده نشود!</a:t>
            </a:r>
            <a:endParaRPr lang="en-US" altLang="en-US" dirty="0" smtClean="0">
              <a:ln>
                <a:noFill/>
              </a:ln>
              <a:cs typeface="B Titr" panose="00000700000000000000" pitchFamily="2" charset="-78"/>
            </a:endParaRPr>
          </a:p>
        </p:txBody>
      </p:sp>
      <p:graphicFrame>
        <p:nvGraphicFramePr>
          <p:cNvPr id="80899" name="Chart 3"/>
          <p:cNvGraphicFramePr>
            <a:graphicFrameLocks/>
          </p:cNvGraphicFramePr>
          <p:nvPr/>
        </p:nvGraphicFramePr>
        <p:xfrm>
          <a:off x="1125538" y="2540000"/>
          <a:ext cx="3225800" cy="279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Chart" r:id="rId3" imgW="3231160" imgH="2798307" progId="Excel.Chart.8">
                  <p:embed/>
                </p:oleObj>
              </mc:Choice>
              <mc:Fallback>
                <p:oleObj name="Chart" r:id="rId3" imgW="3231160" imgH="2798307" progId="Excel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5538" y="2540000"/>
                        <a:ext cx="3225800" cy="279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900" name="Chart 4"/>
          <p:cNvGraphicFramePr>
            <a:graphicFrameLocks/>
          </p:cNvGraphicFramePr>
          <p:nvPr/>
        </p:nvGraphicFramePr>
        <p:xfrm>
          <a:off x="4445000" y="2616200"/>
          <a:ext cx="4064000" cy="287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Chart" r:id="rId5" imgW="4066384" imgH="2871465" progId="Excel.Chart.8">
                  <p:embed/>
                </p:oleObj>
              </mc:Choice>
              <mc:Fallback>
                <p:oleObj name="Chart" r:id="rId5" imgW="4066384" imgH="2871465" progId="Excel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45000" y="2616200"/>
                        <a:ext cx="4064000" cy="287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F6F33-A457-496B-A484-C6AFA3A5769E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21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110F918-38E4-4793-A674-445FA7E1A3BC}" type="datetime3">
              <a:rPr lang="en-US" smtClean="0">
                <a:solidFill>
                  <a:srgbClr val="FFFFFF"/>
                </a:solidFill>
              </a:rPr>
              <a:t>22 May 2021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6816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fa-IR" sz="5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بحث و نتیجه‌گیری</a:t>
            </a:r>
            <a:endParaRPr lang="fa-IR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  <a:p>
            <a:pPr marL="0" indent="0" algn="ctr">
              <a:buNone/>
            </a:pPr>
            <a:r>
              <a:rPr lang="en-US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Discussion</a:t>
            </a:r>
            <a:endParaRPr lang="fa-IR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Titr" panose="00000700000000000000" pitchFamily="2" charset="-78"/>
            </a:endParaRPr>
          </a:p>
        </p:txBody>
      </p:sp>
      <p:pic>
        <p:nvPicPr>
          <p:cNvPr id="10" name="Picture 5" descr="discussion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8756" y="3733800"/>
            <a:ext cx="4038600" cy="1755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3B875C7-6D31-4422-8791-F946D0C8DC9D}" type="datetime3">
              <a:rPr lang="en-US" smtClean="0">
                <a:solidFill>
                  <a:srgbClr val="FFFFFF"/>
                </a:solidFill>
              </a:rPr>
              <a:t>22 May 2021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F6F33-A457-496B-A484-C6AFA3A5769E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22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6531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itle 1"/>
          <p:cNvSpPr>
            <a:spLocks noGrp="1"/>
          </p:cNvSpPr>
          <p:nvPr>
            <p:ph type="title"/>
          </p:nvPr>
        </p:nvSpPr>
        <p:spPr>
          <a:xfrm>
            <a:off x="1176338" y="304800"/>
            <a:ext cx="6799262" cy="1303338"/>
          </a:xfrm>
        </p:spPr>
        <p:txBody>
          <a:bodyPr/>
          <a:lstStyle/>
          <a:p>
            <a:pPr algn="ctr" rtl="1">
              <a:defRPr/>
            </a:pPr>
            <a:r>
              <a:rPr lang="fa-IR" sz="3600" dirty="0">
                <a:solidFill>
                  <a:srgbClr val="7030A0"/>
                </a:solidFill>
                <a:cs typeface="B Titr" panose="00000700000000000000" pitchFamily="2" charset="-78"/>
              </a:rPr>
              <a:t>ساختار کلی بحث</a:t>
            </a:r>
            <a:endParaRPr lang="en-US" altLang="en-US" b="1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1203" name="Content Placeholder 2"/>
          <p:cNvSpPr>
            <a:spLocks noGrp="1"/>
          </p:cNvSpPr>
          <p:nvPr>
            <p:ph idx="1"/>
          </p:nvPr>
        </p:nvSpPr>
        <p:spPr>
          <a:xfrm>
            <a:off x="1277938" y="1447800"/>
            <a:ext cx="6799262" cy="4937125"/>
          </a:xfrm>
        </p:spPr>
        <p:txBody>
          <a:bodyPr rtlCol="0">
            <a:noAutofit/>
          </a:bodyPr>
          <a:lstStyle/>
          <a:p>
            <a:pPr algn="r" rtl="1" eaLnBrk="1" fontAlgn="auto" hangingPunct="1">
              <a:buFont typeface="Wingdings" panose="05000000000000000000" pitchFamily="2" charset="2"/>
              <a:buChar char="v"/>
              <a:defRPr/>
            </a:pPr>
            <a:r>
              <a:rPr lang="fa-IR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Majalla UI"/>
                <a:cs typeface="B Nazanin" panose="00000400000000000000" pitchFamily="2" charset="-78"/>
              </a:rPr>
              <a:t>یافته اصلی تحقیق بدون ذکر عدد یا نتیجه آزمون آماری.</a:t>
            </a:r>
          </a:p>
          <a:p>
            <a:pPr algn="r" rtl="1" eaLnBrk="1" fontAlgn="auto" hangingPunct="1">
              <a:buFont typeface="Wingdings" panose="05000000000000000000" pitchFamily="2" charset="2"/>
              <a:buChar char="v"/>
              <a:defRPr/>
            </a:pPr>
            <a:r>
              <a:rPr lang="fa-IR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Majalla UI"/>
                <a:cs typeface="B Nazanin" panose="00000400000000000000" pitchFamily="2" charset="-78"/>
              </a:rPr>
              <a:t>مرور سریع یافته های مهم، با اهمیت آماری آنها</a:t>
            </a:r>
          </a:p>
          <a:p>
            <a:pPr algn="r" rtl="1" eaLnBrk="1" fontAlgn="auto" hangingPunct="1">
              <a:buFont typeface="Wingdings" panose="05000000000000000000" pitchFamily="2" charset="2"/>
              <a:buChar char="v"/>
              <a:defRPr/>
            </a:pPr>
            <a:r>
              <a:rPr lang="fa-IR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Majalla UI"/>
                <a:cs typeface="B Nazanin" panose="00000400000000000000" pitchFamily="2" charset="-78"/>
              </a:rPr>
              <a:t>خلاصه نتایج محققان دیگر که همسو با نتایج این تحقیق هستند</a:t>
            </a:r>
          </a:p>
          <a:p>
            <a:pPr algn="r" rtl="1" eaLnBrk="1" fontAlgn="auto" hangingPunct="1">
              <a:buFont typeface="Wingdings" panose="05000000000000000000" pitchFamily="2" charset="2"/>
              <a:buChar char="v"/>
              <a:defRPr/>
            </a:pPr>
            <a:r>
              <a:rPr lang="fa-IR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Majalla UI"/>
                <a:cs typeface="B Nazanin" panose="00000400000000000000" pitchFamily="2" charset="-78"/>
              </a:rPr>
              <a:t>خلاصه نتایج محققان دیگر که مغایر نتایج این تحقیق هستند.</a:t>
            </a:r>
          </a:p>
          <a:p>
            <a:pPr algn="r" rtl="1" eaLnBrk="1" fontAlgn="auto" hangingPunct="1">
              <a:buFont typeface="Wingdings" panose="05000000000000000000" pitchFamily="2" charset="2"/>
              <a:buChar char="v"/>
              <a:defRPr/>
            </a:pPr>
            <a:r>
              <a:rPr lang="fa-IR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Majalla UI"/>
                <a:cs typeface="B Nazanin" panose="00000400000000000000" pitchFamily="2" charset="-78"/>
              </a:rPr>
              <a:t>استدلال محقق در مورد دلایل این مغایرتها</a:t>
            </a:r>
          </a:p>
          <a:p>
            <a:pPr algn="r" rtl="1" eaLnBrk="1" fontAlgn="auto" hangingPunct="1">
              <a:buFont typeface="Wingdings" panose="05000000000000000000" pitchFamily="2" charset="2"/>
              <a:buChar char="v"/>
              <a:defRPr/>
            </a:pPr>
            <a:r>
              <a:rPr lang="fa-IR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Majalla UI"/>
                <a:cs typeface="B Nazanin" panose="00000400000000000000" pitchFamily="2" charset="-78"/>
              </a:rPr>
              <a:t>اهمیت بالینی یافته ها</a:t>
            </a:r>
          </a:p>
          <a:p>
            <a:pPr algn="r" rtl="1" eaLnBrk="1" fontAlgn="auto" hangingPunct="1">
              <a:buFont typeface="Wingdings" panose="05000000000000000000" pitchFamily="2" charset="2"/>
              <a:buChar char="v"/>
              <a:defRPr/>
            </a:pPr>
            <a:r>
              <a:rPr lang="fa-IR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Majalla UI"/>
                <a:cs typeface="B Nazanin" panose="00000400000000000000" pitchFamily="2" charset="-78"/>
              </a:rPr>
              <a:t>محدودیت های تحقیق و اثر آنها بر نتایج تحقیق و تعمیم پذیری یافته ها</a:t>
            </a:r>
          </a:p>
          <a:p>
            <a:pPr algn="r" rtl="1" eaLnBrk="1" fontAlgn="auto" hangingPunct="1">
              <a:buFont typeface="Wingdings" panose="05000000000000000000" pitchFamily="2" charset="2"/>
              <a:buChar char="v"/>
              <a:defRPr/>
            </a:pPr>
            <a:r>
              <a:rPr lang="fa-IR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Majalla UI"/>
                <a:cs typeface="B Nazanin" panose="00000400000000000000" pitchFamily="2" charset="-78"/>
              </a:rPr>
              <a:t>تایید یا رد فرضیه تحقیق یا پاسخ سوال تحقیق</a:t>
            </a:r>
          </a:p>
          <a:p>
            <a:pPr algn="r" rtl="1" eaLnBrk="1" fontAlgn="auto" hangingPunct="1">
              <a:buFont typeface="Wingdings" panose="05000000000000000000" pitchFamily="2" charset="2"/>
              <a:buChar char="v"/>
              <a:defRPr/>
            </a:pPr>
            <a:r>
              <a:rPr lang="fa-IR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Majalla UI"/>
                <a:cs typeface="B Nazanin" panose="00000400000000000000" pitchFamily="2" charset="-78"/>
              </a:rPr>
              <a:t>نتیجه گیری نهایی</a:t>
            </a:r>
          </a:p>
          <a:p>
            <a:pPr algn="r" rtl="1" eaLnBrk="1" fontAlgn="auto" hangingPunct="1">
              <a:buFont typeface="Wingdings" panose="05000000000000000000" pitchFamily="2" charset="2"/>
              <a:buChar char="v"/>
              <a:defRPr/>
            </a:pPr>
            <a:r>
              <a:rPr lang="fa-IR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Majalla UI"/>
                <a:cs typeface="B Nazanin" panose="00000400000000000000" pitchFamily="2" charset="-78"/>
              </a:rPr>
              <a:t>کاربرد های نتایج تحقیق</a:t>
            </a:r>
          </a:p>
          <a:p>
            <a:pPr algn="r" rtl="1" eaLnBrk="1" fontAlgn="auto" hangingPunct="1">
              <a:buFont typeface="Wingdings" panose="05000000000000000000" pitchFamily="2" charset="2"/>
              <a:buChar char="v"/>
              <a:defRPr/>
            </a:pPr>
            <a:r>
              <a:rPr lang="fa-IR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Majalla UI"/>
                <a:cs typeface="B Nazanin" panose="00000400000000000000" pitchFamily="2" charset="-78"/>
              </a:rPr>
              <a:t>پیشنهادات برای تحقیقات بعدی با توجه به یافته ها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F6F33-A457-496B-A484-C6AFA3A5769E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23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A3BD7D7-C2F8-4215-80B3-256684BAB9F0}" type="datetime3">
              <a:rPr lang="en-US" smtClean="0">
                <a:solidFill>
                  <a:srgbClr val="FFFFFF"/>
                </a:solidFill>
              </a:rPr>
              <a:t>22 May 2021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670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4800" dirty="0" smtClean="0">
                <a:solidFill>
                  <a:srgbClr val="7030A0"/>
                </a:solidFill>
                <a:cs typeface="B Titr" panose="00000700000000000000" pitchFamily="2" charset="-78"/>
              </a:rPr>
              <a:t>نکات مهم در نگارش بحث مقاله</a:t>
            </a:r>
            <a:endParaRPr lang="fa-IR" sz="4800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825625"/>
            <a:ext cx="8534400" cy="4351338"/>
          </a:xfrm>
        </p:spPr>
        <p:txBody>
          <a:bodyPr/>
          <a:lstStyle/>
          <a:p>
            <a:pPr lvl="1" algn="r" rtl="1">
              <a:buClr>
                <a:srgbClr val="FF0000"/>
              </a:buClr>
              <a:buFont typeface="Wingdings" panose="05000000000000000000" pitchFamily="2" charset="2"/>
              <a:buChar char="E"/>
            </a:pPr>
            <a:r>
              <a:rPr lang="fa-IR" sz="3600" dirty="0" smtClean="0">
                <a:cs typeface="B Mitra" panose="00000400000000000000" pitchFamily="2" charset="-78"/>
              </a:rPr>
              <a:t>محدودیتهای مطالعه بصورت واقعی و عادلانه گزارش شود.</a:t>
            </a:r>
          </a:p>
          <a:p>
            <a:pPr lvl="2" algn="r" rtl="1">
              <a:buClr>
                <a:srgbClr val="FF0000"/>
              </a:buClr>
              <a:buFont typeface="Calibri" panose="020F0502020204030204" pitchFamily="34" charset="0"/>
              <a:buChar char="–"/>
            </a:pPr>
            <a:r>
              <a:rPr lang="fa-IR" sz="3700" dirty="0">
                <a:cs typeface="B Mitra" panose="00000400000000000000" pitchFamily="2" charset="-78"/>
              </a:rPr>
              <a:t> </a:t>
            </a:r>
            <a:r>
              <a:rPr lang="fa-IR" sz="3600" dirty="0" smtClean="0">
                <a:cs typeface="B Mitra" panose="00000400000000000000" pitchFamily="2" charset="-78"/>
              </a:rPr>
              <a:t>توان کم مطالعه (در حجم نمونه کم)</a:t>
            </a:r>
          </a:p>
          <a:p>
            <a:pPr lvl="2" algn="r" rtl="1">
              <a:buClr>
                <a:srgbClr val="FF0000"/>
              </a:buClr>
              <a:buFont typeface="Calibri" panose="020F0502020204030204" pitchFamily="34" charset="0"/>
              <a:buChar char="–"/>
            </a:pPr>
            <a:r>
              <a:rPr lang="fa-IR" sz="3600" dirty="0" smtClean="0">
                <a:cs typeface="B Mitra" panose="00000400000000000000" pitchFamily="2" charset="-78"/>
              </a:rPr>
              <a:t>انواع تورش های احتمالی (انتخاب و اطلاعات)</a:t>
            </a:r>
          </a:p>
          <a:p>
            <a:pPr lvl="2" algn="r" rtl="1">
              <a:buClr>
                <a:srgbClr val="FF0000"/>
              </a:buClr>
              <a:buFont typeface="Calibri" panose="020F0502020204030204" pitchFamily="34" charset="0"/>
              <a:buChar char="–"/>
            </a:pPr>
            <a:r>
              <a:rPr lang="fa-IR" sz="3600" dirty="0" smtClean="0">
                <a:cs typeface="B Mitra" panose="00000400000000000000" pitchFamily="2" charset="-78"/>
              </a:rPr>
              <a:t>تاثیر موارد پاسخ نداده بر نتایج</a:t>
            </a:r>
          </a:p>
          <a:p>
            <a:pPr lvl="2" algn="r" rtl="1">
              <a:buClr>
                <a:srgbClr val="FF0000"/>
              </a:buClr>
              <a:buFont typeface="Calibri" panose="020F0502020204030204" pitchFamily="34" charset="0"/>
              <a:buChar char="–"/>
            </a:pPr>
            <a:r>
              <a:rPr lang="fa-IR" sz="3600" dirty="0" smtClean="0">
                <a:cs typeface="B Mitra" panose="00000400000000000000" pitchFamily="2" charset="-78"/>
              </a:rPr>
              <a:t>عدم تعمیم‌پذیری نتایج</a:t>
            </a:r>
            <a:endParaRPr lang="fa-IR" sz="3600" dirty="0">
              <a:cs typeface="B Mitra" panose="00000400000000000000" pitchFamily="2" charset="-78"/>
            </a:endParaRPr>
          </a:p>
          <a:p>
            <a:pPr algn="r" rtl="1"/>
            <a:endParaRPr lang="fa-IR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E2358AE-16CE-4DC8-A45C-DB10B1FACAB1}" type="datetime3">
              <a:rPr lang="en-US" smtClean="0">
                <a:solidFill>
                  <a:srgbClr val="FFFFFF"/>
                </a:solidFill>
              </a:rPr>
              <a:t>22 May 2021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F6F33-A457-496B-A484-C6AFA3A5769E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24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1749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fa-IR" sz="4000" dirty="0">
                <a:solidFill>
                  <a:srgbClr val="7030A0"/>
                </a:solidFill>
                <a:cs typeface="B Titr" panose="00000700000000000000" pitchFamily="2" charset="-78"/>
              </a:rPr>
              <a:t>زمان افعال در قسمتهای مختلف مقاله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90600" y="1383298"/>
            <a:ext cx="7162800" cy="4712702"/>
          </a:xfrm>
          <a:prstGeom prst="rect">
            <a:avLst/>
          </a:prstGeom>
        </p:spPr>
      </p:pic>
      <p:sp>
        <p:nvSpPr>
          <p:cNvPr id="8" name="Footer Placeholder 3"/>
          <p:cNvSpPr txBox="1">
            <a:spLocks/>
          </p:cNvSpPr>
          <p:nvPr/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mtClean="0">
                <a:solidFill>
                  <a:srgbClr val="FFFFFF"/>
                </a:solidFill>
              </a:rPr>
              <a:t>cheraghiz@ymail.com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5905370-7A18-46F5-928B-6BA52452644E}" type="datetime3">
              <a:rPr lang="en-US" smtClean="0">
                <a:solidFill>
                  <a:srgbClr val="FFFFFF"/>
                </a:solidFill>
              </a:rPr>
              <a:t>22 May 2021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F6F33-A457-496B-A484-C6AFA3A5769E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25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7075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886700" cy="994172"/>
          </a:xfrm>
        </p:spPr>
        <p:txBody>
          <a:bodyPr>
            <a:normAutofit/>
          </a:bodyPr>
          <a:lstStyle/>
          <a:p>
            <a:pPr algn="ctr"/>
            <a:r>
              <a:rPr lang="fa-IR" sz="3000" b="1" dirty="0" smtClean="0">
                <a:solidFill>
                  <a:srgbClr val="7030A0"/>
                </a:solidFill>
                <a:latin typeface="+mn-lt"/>
                <a:cs typeface="B Titr" panose="00000700000000000000" pitchFamily="2" charset="-78"/>
              </a:rPr>
              <a:t>فرق پروپوزال نویسی با مقاله</a:t>
            </a:r>
            <a:endParaRPr lang="en-US" sz="3000" dirty="0">
              <a:solidFill>
                <a:srgbClr val="7030A0"/>
              </a:solidFill>
              <a:latin typeface="+mn-lt"/>
              <a:cs typeface="B Titr" panose="00000700000000000000" pitchFamily="2" charset="-78"/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222773"/>
            <a:ext cx="7543800" cy="4957786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34DEAC1-C308-48C4-902F-BA90AC1FF5A5}" type="datetime3">
              <a:rPr lang="en-US" smtClean="0">
                <a:solidFill>
                  <a:srgbClr val="FFFFFF"/>
                </a:solidFill>
              </a:rPr>
              <a:t>22 May 2021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F6F33-A457-496B-A484-C6AFA3A5769E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26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4142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Title 1"/>
          <p:cNvSpPr>
            <a:spLocks noGrp="1"/>
          </p:cNvSpPr>
          <p:nvPr>
            <p:ph type="title"/>
          </p:nvPr>
        </p:nvSpPr>
        <p:spPr>
          <a:xfrm>
            <a:off x="2819400" y="609600"/>
            <a:ext cx="3074194" cy="549275"/>
          </a:xfrm>
        </p:spPr>
        <p:txBody>
          <a:bodyPr>
            <a:noAutofit/>
          </a:bodyPr>
          <a:lstStyle/>
          <a:p>
            <a:pPr algn="ctr" eaLnBrk="1" hangingPunct="1"/>
            <a:r>
              <a:rPr lang="fa-IR" altLang="en-US" sz="4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فهرست منابع</a:t>
            </a:r>
            <a:endParaRPr lang="en-US" altLang="en-US" sz="4000" b="1" dirty="0" smtClean="0">
              <a:solidFill>
                <a:srgbClr val="7030A0"/>
              </a:solidFill>
              <a:latin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102403" name="Content Placeholder 2"/>
          <p:cNvSpPr>
            <a:spLocks noGrp="1"/>
          </p:cNvSpPr>
          <p:nvPr>
            <p:ph idx="1"/>
          </p:nvPr>
        </p:nvSpPr>
        <p:spPr>
          <a:xfrm>
            <a:off x="762000" y="1714500"/>
            <a:ext cx="7467600" cy="4643438"/>
          </a:xfrm>
        </p:spPr>
        <p:txBody>
          <a:bodyPr>
            <a:normAutofit lnSpcReduction="10000"/>
          </a:bodyPr>
          <a:lstStyle/>
          <a:p>
            <a:pPr algn="r" rtl="1" eaLnBrk="1" hangingPunct="1"/>
            <a:r>
              <a:rPr lang="fa-IR" altLang="en-US" dirty="0" smtClean="0">
                <a:ea typeface="Majalla UI"/>
                <a:cs typeface="B Nazanin" panose="00000400000000000000" pitchFamily="2" charset="-78"/>
              </a:rPr>
              <a:t>کلیه منابعی که از آنها مطلب یا نقل قولی در مقاله آمده است باید فهرست شوند. شامل:</a:t>
            </a:r>
          </a:p>
          <a:p>
            <a:pPr algn="r" rtl="1" eaLnBrk="1" hangingPunct="1"/>
            <a:endParaRPr lang="fa-IR" altLang="en-US" dirty="0" smtClean="0">
              <a:ea typeface="Majalla UI"/>
              <a:cs typeface="B Nazanin" panose="00000400000000000000" pitchFamily="2" charset="-78"/>
            </a:endParaRPr>
          </a:p>
          <a:p>
            <a:pPr lvl="1" algn="r" rtl="1" eaLnBrk="1" hangingPunct="1">
              <a:buFont typeface="Wingdings" panose="05000000000000000000" pitchFamily="2" charset="2"/>
              <a:buChar char="v"/>
            </a:pPr>
            <a:r>
              <a:rPr lang="fa-IR" altLang="en-US" sz="2400" dirty="0" smtClean="0">
                <a:solidFill>
                  <a:srgbClr val="7030A0"/>
                </a:solidFill>
                <a:ea typeface="Majalla UI"/>
                <a:cs typeface="B Nazanin" panose="00000400000000000000" pitchFamily="2" charset="-78"/>
              </a:rPr>
              <a:t>مقالات</a:t>
            </a:r>
          </a:p>
          <a:p>
            <a:pPr lvl="1" algn="r" rtl="1" eaLnBrk="1" hangingPunct="1">
              <a:buFont typeface="Wingdings" panose="05000000000000000000" pitchFamily="2" charset="2"/>
              <a:buChar char="v"/>
            </a:pPr>
            <a:r>
              <a:rPr lang="fa-IR" altLang="en-US" sz="2400" dirty="0" smtClean="0">
                <a:solidFill>
                  <a:srgbClr val="7030A0"/>
                </a:solidFill>
                <a:ea typeface="Majalla UI"/>
                <a:cs typeface="B Nazanin" panose="00000400000000000000" pitchFamily="2" charset="-78"/>
              </a:rPr>
              <a:t>کتابها</a:t>
            </a:r>
          </a:p>
          <a:p>
            <a:pPr lvl="1" algn="r" rtl="1" eaLnBrk="1" hangingPunct="1">
              <a:buFont typeface="Wingdings" panose="05000000000000000000" pitchFamily="2" charset="2"/>
              <a:buChar char="v"/>
            </a:pPr>
            <a:r>
              <a:rPr lang="fa-IR" altLang="en-US" sz="2400" dirty="0" smtClean="0">
                <a:solidFill>
                  <a:srgbClr val="7030A0"/>
                </a:solidFill>
                <a:ea typeface="Majalla UI"/>
                <a:cs typeface="B Nazanin" panose="00000400000000000000" pitchFamily="2" charset="-78"/>
              </a:rPr>
              <a:t>پایگاه های اینترنتی</a:t>
            </a:r>
          </a:p>
          <a:p>
            <a:pPr lvl="1" algn="r" rtl="1" eaLnBrk="1" hangingPunct="1">
              <a:buFont typeface="Wingdings" panose="05000000000000000000" pitchFamily="2" charset="2"/>
              <a:buChar char="v"/>
            </a:pPr>
            <a:r>
              <a:rPr lang="fa-IR" altLang="en-US" sz="2400" dirty="0" smtClean="0">
                <a:solidFill>
                  <a:srgbClr val="7030A0"/>
                </a:solidFill>
                <a:ea typeface="Majalla UI"/>
                <a:cs typeface="B Nazanin" panose="00000400000000000000" pitchFamily="2" charset="-78"/>
              </a:rPr>
              <a:t>پایان نامه ها</a:t>
            </a:r>
          </a:p>
          <a:p>
            <a:pPr algn="r" rtl="1" eaLnBrk="1" hangingPunct="1"/>
            <a:r>
              <a:rPr lang="fa-IR" altLang="en-US" dirty="0" smtClean="0">
                <a:ea typeface="Majalla UI"/>
                <a:cs typeface="B Nazanin" panose="00000400000000000000" pitchFamily="2" charset="-78"/>
              </a:rPr>
              <a:t>دقیقا مطابق راهنمای نویسندگان مجله</a:t>
            </a:r>
            <a:r>
              <a:rPr lang="fa-IR" altLang="en-US" sz="2800" dirty="0" smtClean="0">
                <a:solidFill>
                  <a:srgbClr val="7030A0"/>
                </a:solidFill>
                <a:ea typeface="Majalla UI"/>
                <a:cs typeface="B Nazanin" panose="00000400000000000000" pitchFamily="2" charset="-78"/>
              </a:rPr>
              <a:t> </a:t>
            </a:r>
          </a:p>
          <a:p>
            <a:pPr algn="r" rtl="1" eaLnBrk="1" hangingPunct="1"/>
            <a:endParaRPr lang="fa-IR" altLang="en-US" sz="1500" dirty="0">
              <a:solidFill>
                <a:srgbClr val="7030A0"/>
              </a:solidFill>
              <a:ea typeface="Majalla UI"/>
              <a:cs typeface="B Nazanin" panose="00000400000000000000" pitchFamily="2" charset="-78"/>
            </a:endParaRPr>
          </a:p>
          <a:p>
            <a:pPr algn="r" rtl="1" eaLnBrk="1" hangingPunct="1"/>
            <a:r>
              <a:rPr lang="fa-IR" altLang="en-US" sz="2800" dirty="0" smtClean="0">
                <a:solidFill>
                  <a:srgbClr val="7030A0"/>
                </a:solidFill>
                <a:ea typeface="Majalla UI"/>
                <a:cs typeface="B Nazanin" panose="00000400000000000000" pitchFamily="2" charset="-78"/>
              </a:rPr>
              <a:t>هدف:</a:t>
            </a:r>
          </a:p>
          <a:p>
            <a:pPr marL="342900" indent="-342900" algn="r" rtl="1">
              <a:buFont typeface="Wingdings" panose="05000000000000000000" pitchFamily="2" charset="2"/>
              <a:buChar char="ü"/>
              <a:defRPr/>
            </a:pPr>
            <a:r>
              <a:rPr lang="fa-IR" dirty="0">
                <a:ea typeface="Majalla UI"/>
                <a:cs typeface="B Nazanin" panose="00000400000000000000" pitchFamily="2" charset="-78"/>
              </a:rPr>
              <a:t>اعتبار دادن به استدلال ها و مطالب حین نوشتن یک مقاله</a:t>
            </a:r>
          </a:p>
          <a:p>
            <a:pPr marL="342900" indent="-342900" algn="r" rtl="1">
              <a:buFont typeface="Wingdings" panose="05000000000000000000" pitchFamily="2" charset="2"/>
              <a:buChar char="ü"/>
              <a:defRPr/>
            </a:pPr>
            <a:r>
              <a:rPr lang="fa-IR" dirty="0">
                <a:ea typeface="Majalla UI"/>
                <a:cs typeface="B Nazanin" panose="00000400000000000000" pitchFamily="2" charset="-78"/>
              </a:rPr>
              <a:t>ایجاد مدرکی مبنی بر وسیع و عمیق بودن کار خود برای خواننده</a:t>
            </a:r>
          </a:p>
          <a:p>
            <a:pPr marL="342900" indent="-342900" algn="r" rtl="1">
              <a:buFont typeface="Wingdings" panose="05000000000000000000" pitchFamily="2" charset="2"/>
              <a:buChar char="ü"/>
              <a:defRPr/>
            </a:pPr>
            <a:r>
              <a:rPr lang="fa-IR" dirty="0">
                <a:ea typeface="Majalla UI"/>
                <a:cs typeface="B Nazanin" panose="00000400000000000000" pitchFamily="2" charset="-78"/>
              </a:rPr>
              <a:t>قادر ساختن خواننده برای پیدا کردن رفرنس های استناد شده</a:t>
            </a:r>
            <a:endParaRPr lang="en-US" dirty="0">
              <a:ea typeface="Majalla UI"/>
              <a:cs typeface="B Nazanin" panose="00000400000000000000" pitchFamily="2" charset="-78"/>
            </a:endParaRPr>
          </a:p>
          <a:p>
            <a:pPr algn="r" rtl="1" eaLnBrk="1" hangingPunct="1"/>
            <a:endParaRPr lang="fa-IR" altLang="en-US" sz="2800" dirty="0" smtClean="0">
              <a:solidFill>
                <a:srgbClr val="7030A0"/>
              </a:solidFill>
              <a:ea typeface="Majalla UI"/>
              <a:cs typeface="B Nazanin" panose="00000400000000000000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F6F33-A457-496B-A484-C6AFA3A5769E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27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62C298B-B280-4876-8101-ABA4C2192FAF}" type="datetime3">
              <a:rPr lang="en-US" smtClean="0">
                <a:solidFill>
                  <a:srgbClr val="FFFFFF"/>
                </a:solidFill>
              </a:rPr>
              <a:t>22 May 2021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1011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Title 1"/>
          <p:cNvSpPr>
            <a:spLocks noGrp="1"/>
          </p:cNvSpPr>
          <p:nvPr>
            <p:ph type="title"/>
          </p:nvPr>
        </p:nvSpPr>
        <p:spPr>
          <a:xfrm>
            <a:off x="2057400" y="357189"/>
            <a:ext cx="5363767" cy="549275"/>
          </a:xfrm>
        </p:spPr>
        <p:txBody>
          <a:bodyPr>
            <a:noAutofit/>
          </a:bodyPr>
          <a:lstStyle/>
          <a:p>
            <a:pPr algn="ctr"/>
            <a:r>
              <a:rPr lang="fa-IR" altLang="en-US" sz="4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 نرم افزارهای رفرنس دهی</a:t>
            </a:r>
            <a:endParaRPr lang="en-US" altLang="en-US" sz="4000" b="1" dirty="0" smtClean="0">
              <a:solidFill>
                <a:srgbClr val="7030A0"/>
              </a:solidFill>
              <a:latin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117763" name="Content Placeholder 2"/>
          <p:cNvSpPr>
            <a:spLocks noGrp="1"/>
          </p:cNvSpPr>
          <p:nvPr>
            <p:ph idx="1"/>
          </p:nvPr>
        </p:nvSpPr>
        <p:spPr>
          <a:xfrm>
            <a:off x="1524000" y="1447800"/>
            <a:ext cx="2424113" cy="4451350"/>
          </a:xfrm>
        </p:spPr>
        <p:txBody>
          <a:bodyPr/>
          <a:lstStyle/>
          <a:p>
            <a:pPr algn="l">
              <a:lnSpc>
                <a:spcPct val="200000"/>
              </a:lnSpc>
            </a:pP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Mendeley</a:t>
            </a:r>
            <a:endParaRPr lang="fa-IR" alt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Zotero</a:t>
            </a:r>
            <a:endParaRPr lang="fa-IR" alt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Citavi</a:t>
            </a:r>
            <a:endParaRPr lang="fa-IR" alt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EndNote</a:t>
            </a:r>
            <a:endParaRPr lang="fa-IR" alt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en-US" alt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RefWorks</a:t>
            </a:r>
            <a:endParaRPr lang="en-US" alt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F6F33-A457-496B-A484-C6AFA3A5769E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28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C0A2EB1-C25E-4D1A-922F-6C4D4E252429}" type="datetime3">
              <a:rPr lang="en-US" smtClean="0">
                <a:solidFill>
                  <a:srgbClr val="FFFFFF"/>
                </a:solidFill>
              </a:rPr>
              <a:t>22 May 2021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060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2800" b="1" dirty="0">
                <a:solidFill>
                  <a:srgbClr val="7030A0"/>
                </a:solidFill>
                <a:cs typeface="B Titr" panose="00000700000000000000" pitchFamily="2" charset="-78"/>
              </a:rPr>
              <a:t>فاکتورهای مهم در انتخاب مجله علمی مناسب برای چاپ مقاله</a:t>
            </a:r>
            <a:br>
              <a:rPr lang="fa-IR" sz="2800" b="1" dirty="0">
                <a:solidFill>
                  <a:srgbClr val="7030A0"/>
                </a:solidFill>
                <a:cs typeface="B Titr" panose="00000700000000000000" pitchFamily="2" charset="-78"/>
              </a:rPr>
            </a:br>
            <a:endParaRPr lang="fa-IR" sz="2800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fa-IR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۱- کیفت </a:t>
            </a:r>
            <a:r>
              <a:rPr lang="fa-IR" b="1" dirty="0" smtClean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مجله</a:t>
            </a:r>
          </a:p>
          <a:p>
            <a:pPr algn="r" rtl="1"/>
            <a:r>
              <a:rPr lang="en-US" dirty="0"/>
              <a:t>Impact factor </a:t>
            </a:r>
            <a:endParaRPr lang="fa-IR" dirty="0" smtClean="0"/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مجلات اسکوپوس نیز براساس شاخصی خاص در چهار دسته از </a:t>
            </a:r>
            <a:r>
              <a:rPr lang="en-US" dirty="0">
                <a:cs typeface="B Nazanin" panose="00000400000000000000" pitchFamily="2" charset="-78"/>
              </a:rPr>
              <a:t>Q1 </a:t>
            </a:r>
            <a:r>
              <a:rPr lang="fa-IR" dirty="0">
                <a:cs typeface="B Nazanin" panose="00000400000000000000" pitchFamily="2" charset="-78"/>
              </a:rPr>
              <a:t>تا </a:t>
            </a:r>
            <a:r>
              <a:rPr lang="en-US" dirty="0">
                <a:cs typeface="B Nazanin" panose="00000400000000000000" pitchFamily="2" charset="-78"/>
              </a:rPr>
              <a:t>Q4 </a:t>
            </a:r>
            <a:r>
              <a:rPr lang="fa-IR" dirty="0">
                <a:cs typeface="B Nazanin" panose="00000400000000000000" pitchFamily="2" charset="-78"/>
              </a:rPr>
              <a:t>قرار می‌گیرند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۲- حوزه موضوعی مجله</a:t>
            </a:r>
          </a:p>
          <a:p>
            <a:pPr marL="0" indent="0" algn="r" rtl="1">
              <a:buNone/>
            </a:pPr>
            <a:r>
              <a:rPr lang="fa-IR" dirty="0">
                <a:cs typeface="B Nazanin" panose="00000400000000000000" pitchFamily="2" charset="-78"/>
              </a:rPr>
              <a:t>به صورت کلی می‌توان گفت که مجلاتی که در یک حوزه موضوعی تخصصی هستند نرخ پذیرش بالاتری دارند چرا که مقالات کمتری نسبت به مجلات عمومی‌تر برای آن‌ها ارسال می‌شود</a:t>
            </a:r>
            <a:r>
              <a:rPr lang="fa-IR" dirty="0" smtClean="0"/>
              <a:t>.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۳- نرخ پذیرش مقاله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۴- زمان پذیرش مقالات یا سرعت داوری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۵- هزینه دریافتی توسط مجله</a:t>
            </a:r>
          </a:p>
          <a:p>
            <a:pPr marL="0" indent="0" algn="r" rtl="1">
              <a:buNone/>
            </a:pPr>
            <a:endParaRPr lang="fa-I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F6F33-A457-496B-A484-C6AFA3A5769E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29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AEA950-6F1B-4210-9849-9184BAB62369}" type="datetime3">
              <a:rPr lang="en-US" smtClean="0">
                <a:solidFill>
                  <a:srgbClr val="FFFFFF"/>
                </a:solidFill>
              </a:rPr>
              <a:t>22 May 2021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1454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772400" cy="1295400"/>
          </a:xfrm>
        </p:spPr>
        <p:txBody>
          <a:bodyPr/>
          <a:lstStyle/>
          <a:p>
            <a:pPr algn="ctr" rtl="1"/>
            <a:r>
              <a:rPr lang="fa-IR" sz="3200" dirty="0">
                <a:solidFill>
                  <a:srgbClr val="7030A0"/>
                </a:solidFill>
                <a:cs typeface="B Titr" panose="00000700000000000000" pitchFamily="2" charset="-78"/>
              </a:rPr>
              <a:t>روش کار </a:t>
            </a:r>
            <a:r>
              <a:rPr lang="fa-IR" sz="3200" dirty="0" smtClean="0">
                <a:solidFill>
                  <a:srgbClr val="7030A0"/>
                </a:solidFill>
                <a:cs typeface="B Titr" panose="00000700000000000000" pitchFamily="2" charset="-78"/>
              </a:rPr>
              <a:t/>
            </a:r>
            <a:br>
              <a:rPr lang="fa-IR" sz="3200" dirty="0" smtClean="0">
                <a:solidFill>
                  <a:srgbClr val="7030A0"/>
                </a:solidFill>
                <a:cs typeface="B Titr" panose="00000700000000000000" pitchFamily="2" charset="-78"/>
              </a:rPr>
            </a:br>
            <a:r>
              <a:rPr lang="fa-IR" altLang="en-US" sz="3200" b="1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cs typeface="B Titr" panose="00000700000000000000" pitchFamily="2" charset="-78"/>
              </a:rPr>
              <a:t>ابزار و روش گردآوری داده ها</a:t>
            </a:r>
            <a:endParaRPr lang="en-US" altLang="en-US" sz="3200" b="1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36867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047038" cy="4800600"/>
          </a:xfrm>
        </p:spPr>
        <p:txBody>
          <a:bodyPr rtlCol="0">
            <a:noAutofit/>
          </a:bodyPr>
          <a:lstStyle/>
          <a:p>
            <a:pPr marL="0" indent="0" algn="r" rtl="1" eaLnBrk="1" fontAlgn="auto" hangingPunct="1">
              <a:buFont typeface="Arial" pitchFamily="34" charset="0"/>
              <a:buNone/>
              <a:defRPr/>
            </a:pPr>
            <a:r>
              <a:rPr lang="fa-IR" altLang="en-US" sz="2800" b="1" dirty="0" smtClean="0">
                <a:cs typeface="B Nazanin" panose="00000400000000000000" pitchFamily="2" charset="-78"/>
              </a:rPr>
              <a:t>ابزار پژوهش: </a:t>
            </a:r>
          </a:p>
          <a:p>
            <a:pPr lvl="1" algn="r" rtl="1" eaLnBrk="1" fontAlgn="auto" hangingPunct="1">
              <a:buFont typeface="Wingdings" panose="05000000000000000000" pitchFamily="2" charset="2"/>
              <a:buChar char="ü"/>
              <a:defRPr/>
            </a:pPr>
            <a:r>
              <a:rPr lang="fa-IR" altLang="en-US" sz="2800" b="1" dirty="0" smtClean="0">
                <a:cs typeface="B Nazanin" panose="00000400000000000000" pitchFamily="2" charset="-78"/>
              </a:rPr>
              <a:t>پرسشنامه</a:t>
            </a:r>
          </a:p>
          <a:p>
            <a:pPr lvl="1" algn="r" rtl="1" eaLnBrk="1" fontAlgn="auto" hangingPunct="1">
              <a:buFont typeface="Wingdings" panose="05000000000000000000" pitchFamily="2" charset="2"/>
              <a:buChar char="ü"/>
              <a:defRPr/>
            </a:pPr>
            <a:r>
              <a:rPr lang="fa-IR" altLang="en-US" sz="2800" b="1" dirty="0" smtClean="0">
                <a:cs typeface="B Nazanin" panose="00000400000000000000" pitchFamily="2" charset="-78"/>
              </a:rPr>
              <a:t>چک لیست</a:t>
            </a:r>
          </a:p>
          <a:p>
            <a:pPr lvl="1" algn="r" rtl="1" eaLnBrk="1" fontAlgn="auto" hangingPunct="1">
              <a:buFont typeface="Wingdings" panose="05000000000000000000" pitchFamily="2" charset="2"/>
              <a:buChar char="ü"/>
              <a:defRPr/>
            </a:pPr>
            <a:r>
              <a:rPr lang="fa-IR" altLang="en-US" sz="2800" b="1" dirty="0" smtClean="0">
                <a:cs typeface="B Nazanin" panose="00000400000000000000" pitchFamily="2" charset="-78"/>
              </a:rPr>
              <a:t>دستگاه ها</a:t>
            </a:r>
          </a:p>
          <a:p>
            <a:pPr algn="r" rtl="1" eaLnBrk="1" fontAlgn="auto" hangingPunct="1">
              <a:buFont typeface="Arial"/>
              <a:buChar char="•"/>
              <a:defRPr/>
            </a:pPr>
            <a:endParaRPr lang="en-US" altLang="en-US" sz="1050" b="1" dirty="0" smtClean="0">
              <a:cs typeface="B Nazanin" panose="00000400000000000000" pitchFamily="2" charset="-78"/>
            </a:endParaRPr>
          </a:p>
          <a:p>
            <a:pPr marL="0" indent="0" algn="r" rtl="1" eaLnBrk="1" fontAlgn="auto" hangingPunct="1">
              <a:buFont typeface="Arial" pitchFamily="34" charset="0"/>
              <a:buNone/>
              <a:defRPr/>
            </a:pPr>
            <a:r>
              <a:rPr lang="fa-IR" altLang="en-US" sz="2800" b="1" dirty="0" smtClean="0">
                <a:cs typeface="B Nazanin" panose="00000400000000000000" pitchFamily="2" charset="-78"/>
              </a:rPr>
              <a:t>روش گردآوری داده ها </a:t>
            </a:r>
          </a:p>
          <a:p>
            <a:pPr lvl="1" algn="r" rtl="1" eaLnBrk="1" fontAlgn="auto" hangingPunct="1">
              <a:buFont typeface="Wingdings" panose="05000000000000000000" pitchFamily="2" charset="2"/>
              <a:buChar char="ü"/>
              <a:defRPr/>
            </a:pPr>
            <a:r>
              <a:rPr lang="fa-IR" altLang="en-US" sz="2800" b="1" dirty="0" smtClean="0">
                <a:cs typeface="B Nazanin" panose="00000400000000000000" pitchFamily="2" charset="-78"/>
              </a:rPr>
              <a:t> مصاحبه</a:t>
            </a:r>
          </a:p>
          <a:p>
            <a:pPr lvl="1" algn="r" rtl="1" eaLnBrk="1" fontAlgn="auto" hangingPunct="1">
              <a:buFont typeface="Wingdings" panose="05000000000000000000" pitchFamily="2" charset="2"/>
              <a:buChar char="ü"/>
              <a:defRPr/>
            </a:pPr>
            <a:r>
              <a:rPr lang="fa-IR" altLang="en-US" sz="2800" b="1" dirty="0" smtClean="0">
                <a:cs typeface="B Nazanin" panose="00000400000000000000" pitchFamily="2" charset="-78"/>
              </a:rPr>
              <a:t>مشاهده</a:t>
            </a:r>
          </a:p>
          <a:p>
            <a:pPr lvl="1" algn="r" rtl="1" eaLnBrk="1" fontAlgn="auto" hangingPunct="1">
              <a:buFont typeface="Wingdings" panose="05000000000000000000" pitchFamily="2" charset="2"/>
              <a:buChar char="ü"/>
              <a:defRPr/>
            </a:pPr>
            <a:r>
              <a:rPr lang="fa-IR" altLang="en-US" sz="2800" b="1" dirty="0" smtClean="0">
                <a:cs typeface="B Nazanin" panose="00000400000000000000" pitchFamily="2" charset="-78"/>
              </a:rPr>
              <a:t>پرسشنامه (حضوری/پستی/الکترونیک</a:t>
            </a:r>
            <a:r>
              <a:rPr lang="fa-IR" altLang="en-US" sz="2800" b="1" dirty="0">
                <a:cs typeface="B Nazanin" panose="00000400000000000000" pitchFamily="2" charset="-78"/>
              </a:rPr>
              <a:t>)</a:t>
            </a:r>
            <a:endParaRPr lang="en-US" altLang="en-US" sz="2800" b="1" dirty="0">
              <a:cs typeface="B Nazanin" panose="00000400000000000000" pitchFamily="2" charset="-78"/>
            </a:endParaRPr>
          </a:p>
        </p:txBody>
      </p:sp>
      <p:sp>
        <p:nvSpPr>
          <p:cNvPr id="2" name="Flowchart: Process 1"/>
          <p:cNvSpPr/>
          <p:nvPr/>
        </p:nvSpPr>
        <p:spPr>
          <a:xfrm>
            <a:off x="762000" y="1752600"/>
            <a:ext cx="2651125" cy="2743200"/>
          </a:xfrm>
          <a:prstGeom prst="flowChart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457200" indent="-457200" algn="r" rtl="1">
              <a:buFont typeface="Arial" panose="020B0604020202020204" pitchFamily="34" charset="0"/>
              <a:buChar char="•"/>
              <a:defRPr/>
            </a:pPr>
            <a:r>
              <a:rPr lang="fa-IR" sz="2800" dirty="0">
                <a:solidFill>
                  <a:srgbClr val="FF0000"/>
                </a:solidFill>
                <a:cs typeface="B Nazanin" panose="00000400000000000000" pitchFamily="2" charset="-78"/>
              </a:rPr>
              <a:t>نام ابزار</a:t>
            </a:r>
          </a:p>
          <a:p>
            <a:pPr marL="457200" indent="-457200" algn="r" rtl="1">
              <a:buFont typeface="Arial" panose="020B0604020202020204" pitchFamily="34" charset="0"/>
              <a:buChar char="•"/>
              <a:defRPr/>
            </a:pPr>
            <a:r>
              <a:rPr lang="fa-IR" sz="2800" dirty="0">
                <a:solidFill>
                  <a:srgbClr val="FF0000"/>
                </a:solidFill>
                <a:cs typeface="B Nazanin" panose="00000400000000000000" pitchFamily="2" charset="-78"/>
              </a:rPr>
              <a:t>توضیح مختصر</a:t>
            </a:r>
          </a:p>
          <a:p>
            <a:pPr marL="457200" indent="-457200" algn="r" rtl="1">
              <a:buFont typeface="Arial" panose="020B0604020202020204" pitchFamily="34" charset="0"/>
              <a:buChar char="•"/>
              <a:defRPr/>
            </a:pPr>
            <a:r>
              <a:rPr lang="fa-IR" sz="2800" dirty="0">
                <a:solidFill>
                  <a:srgbClr val="FF0000"/>
                </a:solidFill>
                <a:cs typeface="B Nazanin" panose="00000400000000000000" pitchFamily="2" charset="-78"/>
              </a:rPr>
              <a:t>منبع</a:t>
            </a:r>
          </a:p>
          <a:p>
            <a:pPr marL="457200" indent="-457200" algn="r" rtl="1">
              <a:buFont typeface="Arial" panose="020B0604020202020204" pitchFamily="34" charset="0"/>
              <a:buChar char="•"/>
              <a:defRPr/>
            </a:pPr>
            <a:r>
              <a:rPr lang="fa-IR" sz="2800" dirty="0">
                <a:solidFill>
                  <a:srgbClr val="FF0000"/>
                </a:solidFill>
                <a:cs typeface="B Nazanin" panose="00000400000000000000" pitchFamily="2" charset="-78"/>
              </a:rPr>
              <a:t>روایی و پایایی</a:t>
            </a:r>
            <a:endParaRPr lang="en-US" sz="2800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F6F33-A457-496B-A484-C6AFA3A5769E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3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9C722E-D240-45AD-B46E-1E05178E3838}" type="datetime3">
              <a:rPr lang="en-US" smtClean="0">
                <a:solidFill>
                  <a:srgbClr val="FFFFFF"/>
                </a:solidFill>
              </a:rPr>
              <a:t>22 May 2021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2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 smtClean="0">
                <a:solidFill>
                  <a:srgbClr val="7030A0"/>
                </a:solidFill>
                <a:cs typeface="B Titr" panose="00000700000000000000" pitchFamily="2" charset="-78"/>
              </a:rPr>
              <a:t>روشهای پیدا کردن میانگین زمان داوری</a:t>
            </a:r>
            <a:endParaRPr lang="fa-IR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جستجو در سایت خود ژورنال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ایمیل زدن به ادیتور و پرسیدن این موضوع</a:t>
            </a:r>
          </a:p>
          <a:p>
            <a:pPr algn="r" rtl="1">
              <a:lnSpc>
                <a:spcPct val="200000"/>
              </a:lnSpc>
            </a:pPr>
            <a:r>
              <a:rPr lang="fa-IR" sz="2400" b="1" dirty="0" smtClean="0">
                <a:cs typeface="B Nazanin" panose="00000400000000000000" pitchFamily="2" charset="-78"/>
              </a:rPr>
              <a:t>میانگین گرفتن از ۵ مقاله اخیر که در این مجله چاپ شده اند</a:t>
            </a:r>
            <a:endParaRPr lang="fa-IR" sz="2400" b="1" dirty="0">
              <a:cs typeface="B Nazanin" panose="00000400000000000000" pitchFamily="2" charset="-78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A01387-3591-484D-9F78-7D785A3D2D74}" type="datetime3">
              <a:rPr lang="en-US" smtClean="0">
                <a:solidFill>
                  <a:srgbClr val="FFFFFF"/>
                </a:solidFill>
              </a:rPr>
              <a:t>22 May 2021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F6F33-A457-496B-A484-C6AFA3A5769E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30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0184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b="1" dirty="0">
                <a:solidFill>
                  <a:srgbClr val="7030A0"/>
                </a:solidFill>
                <a:cs typeface="B Titr" panose="00000700000000000000" pitchFamily="2" charset="-78"/>
              </a:rPr>
              <a:t>یافتن مجله مناسب برای ارسال </a:t>
            </a:r>
            <a:r>
              <a:rPr lang="fa-IR" b="1" dirty="0" smtClean="0">
                <a:solidFill>
                  <a:srgbClr val="7030A0"/>
                </a:solidFill>
                <a:cs typeface="B Titr" panose="00000700000000000000" pitchFamily="2" charset="-78"/>
              </a:rPr>
              <a:t>مقاله</a:t>
            </a:r>
            <a:endParaRPr lang="fa-IR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fa-IR" dirty="0">
                <a:latin typeface="NAZANIN"/>
                <a:cs typeface="B Nazanin" panose="00000400000000000000" pitchFamily="2" charset="-78"/>
              </a:rPr>
              <a:t>جهت یافتن مجله بر حسب موضوع می توانید از سایت </a:t>
            </a:r>
            <a:r>
              <a:rPr lang="en-US" dirty="0" err="1">
                <a:latin typeface="NAZANIN"/>
                <a:cs typeface="B Nazanin" panose="00000400000000000000" pitchFamily="2" charset="-78"/>
                <a:hlinkClick r:id="rId2"/>
              </a:rPr>
              <a:t>scimagojr</a:t>
            </a:r>
            <a:r>
              <a:rPr lang="en-US" dirty="0">
                <a:latin typeface="NAZANIN"/>
                <a:cs typeface="B Nazanin" panose="00000400000000000000" pitchFamily="2" charset="-78"/>
              </a:rPr>
              <a:t> </a:t>
            </a:r>
            <a:r>
              <a:rPr lang="fa-IR" dirty="0" smtClean="0">
                <a:latin typeface="NAZANIN"/>
                <a:cs typeface="B Nazanin" panose="00000400000000000000" pitchFamily="2" charset="-78"/>
              </a:rPr>
              <a:t> استفاده </a:t>
            </a:r>
            <a:r>
              <a:rPr lang="fa-IR" dirty="0">
                <a:latin typeface="NAZANIN"/>
                <a:cs typeface="B Nazanin" panose="00000400000000000000" pitchFamily="2" charset="-78"/>
              </a:rPr>
              <a:t>نمایید:</a:t>
            </a:r>
          </a:p>
          <a:p>
            <a:pPr marL="0" indent="0">
              <a:buNone/>
            </a:pPr>
            <a:r>
              <a:rPr lang="en-US" dirty="0" smtClean="0">
                <a:latin typeface="NAZANIN"/>
                <a:cs typeface="B Nazanin" panose="00000400000000000000" pitchFamily="2" charset="-78"/>
                <a:hlinkClick r:id="rId3"/>
              </a:rPr>
              <a:t>https</a:t>
            </a:r>
            <a:r>
              <a:rPr lang="en-US" dirty="0">
                <a:latin typeface="NAZANIN"/>
                <a:cs typeface="B Nazanin" panose="00000400000000000000" pitchFamily="2" charset="-78"/>
                <a:hlinkClick r:id="rId3"/>
              </a:rPr>
              <a:t>://</a:t>
            </a:r>
            <a:r>
              <a:rPr lang="en-US" dirty="0" smtClean="0">
                <a:latin typeface="NAZANIN"/>
                <a:cs typeface="B Nazanin" panose="00000400000000000000" pitchFamily="2" charset="-78"/>
                <a:hlinkClick r:id="rId3"/>
              </a:rPr>
              <a:t>www.scimagojr.com/journalrank.php</a:t>
            </a:r>
            <a:endParaRPr lang="en-US" dirty="0" smtClean="0">
              <a:latin typeface="NAZANIN"/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dirty="0" smtClean="0">
              <a:latin typeface="NAZANIN"/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dirty="0" smtClean="0">
                <a:latin typeface="NAZANIN"/>
                <a:cs typeface="B Nazanin" panose="00000400000000000000" pitchFamily="2" charset="-78"/>
              </a:rPr>
              <a:t>بررسی </a:t>
            </a:r>
            <a:r>
              <a:rPr lang="fa-IR" dirty="0">
                <a:latin typeface="NAZANIN"/>
                <a:cs typeface="B Nazanin" panose="00000400000000000000" pitchFamily="2" charset="-78"/>
              </a:rPr>
              <a:t>اینکه </a:t>
            </a:r>
            <a:r>
              <a:rPr lang="fa-IR" dirty="0" smtClean="0">
                <a:latin typeface="NAZANIN"/>
                <a:cs typeface="B Nazanin" panose="00000400000000000000" pitchFamily="2" charset="-78"/>
              </a:rPr>
              <a:t>آیا </a:t>
            </a:r>
            <a:r>
              <a:rPr lang="fa-IR" dirty="0">
                <a:latin typeface="NAZANIN"/>
                <a:cs typeface="B Nazanin" panose="00000400000000000000" pitchFamily="2" charset="-78"/>
              </a:rPr>
              <a:t>مجله جزو مجلات </a:t>
            </a:r>
            <a:r>
              <a:rPr lang="en-US" dirty="0" smtClean="0">
                <a:latin typeface="NAZANIN"/>
                <a:cs typeface="B Nazanin" panose="00000400000000000000" pitchFamily="2" charset="-78"/>
              </a:rPr>
              <a:t>WOS </a:t>
            </a:r>
            <a:r>
              <a:rPr lang="fa-IR" dirty="0">
                <a:latin typeface="NAZANIN"/>
                <a:cs typeface="B Nazanin" panose="00000400000000000000" pitchFamily="2" charset="-78"/>
              </a:rPr>
              <a:t>می باشد یا خیر؟</a:t>
            </a:r>
          </a:p>
          <a:p>
            <a:pPr marL="0" indent="0">
              <a:buNone/>
            </a:pPr>
            <a:r>
              <a:rPr lang="en-US" u="sng" dirty="0">
                <a:latin typeface="NAZANIN"/>
                <a:cs typeface="B Nazanin" panose="00000400000000000000" pitchFamily="2" charset="-78"/>
                <a:hlinkClick r:id="rId4"/>
              </a:rPr>
              <a:t>http://</a:t>
            </a:r>
            <a:r>
              <a:rPr lang="en-US" u="sng" dirty="0" smtClean="0">
                <a:latin typeface="NAZANIN"/>
                <a:cs typeface="B Nazanin" panose="00000400000000000000" pitchFamily="2" charset="-78"/>
                <a:hlinkClick r:id="rId4"/>
              </a:rPr>
              <a:t>mjl.clarivate.com</a:t>
            </a:r>
            <a:endParaRPr lang="en-US" u="sng" dirty="0" smtClean="0">
              <a:latin typeface="NAZANIN"/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ar-SA" dirty="0">
                <a:latin typeface="NAZANIN"/>
                <a:cs typeface="B Nazanin" panose="00000400000000000000" pitchFamily="2" charset="-78"/>
              </a:rPr>
              <a:t>یافتن مجله در بین مجلات </a:t>
            </a:r>
            <a:r>
              <a:rPr lang="ar-SA" dirty="0" smtClean="0">
                <a:latin typeface="NAZANIN"/>
                <a:cs typeface="B Nazanin" panose="00000400000000000000" pitchFamily="2" charset="-78"/>
              </a:rPr>
              <a:t>الزویر</a:t>
            </a:r>
            <a:endParaRPr lang="fa-IR" dirty="0" smtClean="0">
              <a:latin typeface="NAZANIN"/>
              <a:cs typeface="B Nazanin" panose="00000400000000000000" pitchFamily="2" charset="-78"/>
            </a:endParaRPr>
          </a:p>
          <a:p>
            <a:pPr marL="0" indent="0" rtl="1">
              <a:buNone/>
            </a:pPr>
            <a:r>
              <a:rPr lang="en-US" dirty="0">
                <a:latin typeface="NAZANIN"/>
                <a:cs typeface="B Nazanin" panose="00000400000000000000" pitchFamily="2" charset="-78"/>
                <a:hlinkClick r:id="rId5"/>
              </a:rPr>
              <a:t>https://journalfinder.elsevier.com</a:t>
            </a:r>
            <a:r>
              <a:rPr lang="en-US" dirty="0" smtClean="0">
                <a:latin typeface="NAZANIN"/>
                <a:cs typeface="B Nazanin" panose="00000400000000000000" pitchFamily="2" charset="-78"/>
                <a:hlinkClick r:id="rId5"/>
              </a:rPr>
              <a:t>/</a:t>
            </a:r>
            <a:endParaRPr lang="fa-IR" dirty="0" smtClean="0">
              <a:latin typeface="NAZANIN"/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ar-SA" dirty="0">
                <a:latin typeface="NAZANIN"/>
                <a:cs typeface="B Nazanin" panose="00000400000000000000" pitchFamily="2" charset="-78"/>
              </a:rPr>
              <a:t>یافتن مجله در بین مجلات </a:t>
            </a:r>
            <a:r>
              <a:rPr lang="ar-SA" dirty="0" smtClean="0">
                <a:latin typeface="NAZANIN"/>
                <a:cs typeface="B Nazanin" panose="00000400000000000000" pitchFamily="2" charset="-78"/>
              </a:rPr>
              <a:t>اسپرینگر</a:t>
            </a:r>
            <a:endParaRPr lang="fa-IR" dirty="0" smtClean="0">
              <a:latin typeface="NAZANIN"/>
              <a:cs typeface="B Nazanin" panose="00000400000000000000" pitchFamily="2" charset="-78"/>
            </a:endParaRPr>
          </a:p>
          <a:p>
            <a:pPr marL="0" indent="0" rtl="1">
              <a:buNone/>
            </a:pPr>
            <a:r>
              <a:rPr lang="en-US" dirty="0">
                <a:latin typeface="NAZANIN"/>
                <a:cs typeface="B Nazanin" panose="00000400000000000000" pitchFamily="2" charset="-78"/>
                <a:hlinkClick r:id="rId6"/>
              </a:rPr>
              <a:t>https://journalsuggester.springer.com/</a:t>
            </a:r>
            <a:endParaRPr lang="en-US" dirty="0">
              <a:latin typeface="NAZANIN"/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dirty="0" smtClean="0">
                <a:latin typeface="NAZANIN"/>
                <a:cs typeface="B Nazanin" panose="00000400000000000000" pitchFamily="2" charset="-78"/>
              </a:rPr>
              <a:t>سامانه منبع یاب</a:t>
            </a:r>
            <a:endParaRPr lang="fa-IR" dirty="0">
              <a:latin typeface="NAZANIN"/>
              <a:cs typeface="B Nazanin" panose="00000400000000000000" pitchFamily="2" charset="-78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F6F33-A457-496B-A484-C6AFA3A5769E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31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885D609-00F2-41E7-B1F9-4A31A56356E7}" type="datetime3">
              <a:rPr lang="en-US" smtClean="0">
                <a:solidFill>
                  <a:srgbClr val="FFFFFF"/>
                </a:solidFill>
              </a:rPr>
              <a:t>22 May 2021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672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>
                <a:solidFill>
                  <a:srgbClr val="7030A0"/>
                </a:solidFill>
                <a:cs typeface="B Titr" panose="00000700000000000000" pitchFamily="2" charset="-78"/>
              </a:rPr>
              <a:t>معرفی چند سایت برای دانلود رایگان مقالات</a:t>
            </a:r>
            <a:br>
              <a:rPr lang="fa-IR" dirty="0">
                <a:solidFill>
                  <a:srgbClr val="7030A0"/>
                </a:solidFill>
                <a:cs typeface="B Titr" panose="00000700000000000000" pitchFamily="2" charset="-78"/>
              </a:rPr>
            </a:br>
            <a:endParaRPr lang="fa-IR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b="1" dirty="0" smtClean="0">
                <a:solidFill>
                  <a:srgbClr val="002060"/>
                </a:solidFill>
                <a:hlinkClick r:id="rId2"/>
              </a:rPr>
              <a:t>http</a:t>
            </a:r>
            <a:r>
              <a:rPr lang="en-US" b="1" dirty="0">
                <a:solidFill>
                  <a:srgbClr val="002060"/>
                </a:solidFill>
                <a:hlinkClick r:id="rId2"/>
              </a:rPr>
              <a:t>://</a:t>
            </a:r>
            <a:r>
              <a:rPr lang="en-US" b="1" dirty="0" smtClean="0">
                <a:solidFill>
                  <a:srgbClr val="002060"/>
                </a:solidFill>
                <a:hlinkClick r:id="rId2"/>
              </a:rPr>
              <a:t>www.sci-hub.org/</a:t>
            </a:r>
            <a:endParaRPr lang="en-US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ardabil-sci.com/extrapage/papertitle</a:t>
            </a:r>
          </a:p>
          <a:p>
            <a:pPr marL="0" indent="0">
              <a:buNone/>
            </a:pPr>
            <a:endParaRPr lang="en-US" dirty="0">
              <a:hlinkClick r:id="rId3"/>
            </a:endParaRPr>
          </a:p>
          <a:p>
            <a:pPr marL="0" indent="0">
              <a:buNone/>
            </a:pPr>
            <a:r>
              <a:rPr lang="en-US" dirty="0" smtClean="0">
                <a:hlinkClick r:id="rId3"/>
              </a:rPr>
              <a:t>www.elearnica.ir</a:t>
            </a:r>
            <a:endParaRPr lang="en-US" dirty="0" smtClean="0"/>
          </a:p>
          <a:p>
            <a:pPr marL="0" indent="0" algn="l">
              <a:buNone/>
            </a:pPr>
            <a:endParaRPr lang="en-US" dirty="0"/>
          </a:p>
          <a:p>
            <a:pPr marL="0" indent="0" algn="l">
              <a:buNone/>
            </a:pPr>
            <a:r>
              <a:rPr lang="en-US" dirty="0" smtClean="0">
                <a:hlinkClick r:id="rId4"/>
              </a:rPr>
              <a:t>http</a:t>
            </a:r>
            <a:r>
              <a:rPr lang="en-US" dirty="0">
                <a:hlinkClick r:id="rId4"/>
              </a:rPr>
              <a:t>://www.paperdl.com</a:t>
            </a:r>
            <a:r>
              <a:rPr lang="en-US" dirty="0" smtClean="0">
                <a:hlinkClick r:id="rId4"/>
              </a:rPr>
              <a:t>/</a:t>
            </a:r>
            <a:endParaRPr lang="en-US" dirty="0" smtClean="0"/>
          </a:p>
          <a:p>
            <a:pPr marL="0" indent="0" algn="l">
              <a:buNone/>
            </a:pPr>
            <a:endParaRPr lang="en-US" dirty="0"/>
          </a:p>
          <a:p>
            <a:pPr marL="0" indent="0" algn="l">
              <a:buNone/>
            </a:pPr>
            <a:r>
              <a:rPr lang="en-US" dirty="0" smtClean="0">
                <a:hlinkClick r:id="rId5"/>
              </a:rPr>
              <a:t>http</a:t>
            </a:r>
            <a:r>
              <a:rPr lang="en-US" dirty="0">
                <a:hlinkClick r:id="rId5"/>
              </a:rPr>
              <a:t>://</a:t>
            </a:r>
            <a:r>
              <a:rPr lang="en-US" dirty="0" smtClean="0">
                <a:hlinkClick r:id="rId5"/>
              </a:rPr>
              <a:t>www.freepapers.ir</a:t>
            </a:r>
            <a:endParaRPr lang="en-US" dirty="0" smtClean="0"/>
          </a:p>
          <a:p>
            <a:pPr marL="0" indent="0" algn="l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>
                <a:hlinkClick r:id="rId6"/>
              </a:rPr>
              <a:t>http</a:t>
            </a:r>
            <a:r>
              <a:rPr lang="en-US" dirty="0">
                <a:hlinkClick r:id="rId6"/>
              </a:rPr>
              <a:t>://www.gigapaper.ir</a:t>
            </a:r>
            <a:r>
              <a:rPr lang="en-US" dirty="0" smtClean="0">
                <a:hlinkClick r:id="rId6"/>
              </a:rPr>
              <a:t>/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نکته: برای استفاده از این سایتها فیلتر شکن را خاموش کنید!</a:t>
            </a:r>
          </a:p>
          <a:p>
            <a:endParaRPr lang="fa-IR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55662C-59F9-4411-AEAC-F2EE52D2083A}" type="datetime3">
              <a:rPr lang="en-US" smtClean="0">
                <a:solidFill>
                  <a:srgbClr val="FFFFFF"/>
                </a:solidFill>
              </a:rPr>
              <a:t>22 May 2021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F6F33-A457-496B-A484-C6AFA3A5769E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32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0142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>
          <a:xfrm>
            <a:off x="1143000" y="2590800"/>
            <a:ext cx="6858000" cy="1655762"/>
          </a:xfrm>
        </p:spPr>
        <p:txBody>
          <a:bodyPr>
            <a:normAutofit/>
          </a:bodyPr>
          <a:lstStyle/>
          <a:p>
            <a:pPr marL="0" indent="0" algn="ctr" rtl="1">
              <a:buNone/>
            </a:pPr>
            <a:r>
              <a:rPr lang="fa-IR" sz="5400" dirty="0" smtClean="0">
                <a:solidFill>
                  <a:srgbClr val="7030A0"/>
                </a:solidFill>
                <a:cs typeface="B Titr" panose="00000700000000000000" pitchFamily="2" charset="-78"/>
              </a:rPr>
              <a:t>از توجه تان سپاسگزارم</a:t>
            </a:r>
            <a:endParaRPr lang="en-US" sz="5400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F6F33-A457-496B-A484-C6AFA3A5769E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33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BB3A869-CAE0-4FB2-9992-D0652B9644B6}" type="datetime3">
              <a:rPr lang="en-US" smtClean="0">
                <a:solidFill>
                  <a:srgbClr val="FFFFFF"/>
                </a:solidFill>
              </a:rPr>
              <a:t>22 May 2021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1519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a-IR" sz="3600" dirty="0">
                <a:solidFill>
                  <a:srgbClr val="7030A0"/>
                </a:solidFill>
                <a:cs typeface="B Titr" panose="00000700000000000000" pitchFamily="2" charset="-78"/>
              </a:rPr>
              <a:t>روش </a:t>
            </a:r>
            <a:r>
              <a:rPr lang="fa-IR" sz="3600" dirty="0" smtClean="0">
                <a:solidFill>
                  <a:srgbClr val="7030A0"/>
                </a:solidFill>
                <a:cs typeface="B Titr" panose="00000700000000000000" pitchFamily="2" charset="-78"/>
              </a:rPr>
              <a:t>کار</a:t>
            </a:r>
            <a:br>
              <a:rPr lang="fa-IR" sz="3600" dirty="0" smtClean="0">
                <a:solidFill>
                  <a:srgbClr val="7030A0"/>
                </a:solidFill>
                <a:cs typeface="B Titr" panose="00000700000000000000" pitchFamily="2" charset="-78"/>
              </a:rPr>
            </a:br>
            <a:r>
              <a:rPr lang="fa-IR" sz="3600" dirty="0" smtClean="0">
                <a:solidFill>
                  <a:srgbClr val="C00000"/>
                </a:solidFill>
                <a:cs typeface="B Titr" panose="00000700000000000000" pitchFamily="2" charset="-78"/>
              </a:rPr>
              <a:t> پرسشنامه</a:t>
            </a:r>
            <a:r>
              <a:rPr lang="en-US" sz="3600" dirty="0" smtClean="0">
                <a:solidFill>
                  <a:srgbClr val="C00000"/>
                </a:solidFill>
                <a:cs typeface="B Titr" panose="00000700000000000000" pitchFamily="2" charset="-78"/>
              </a:rPr>
              <a:t/>
            </a:r>
            <a:br>
              <a:rPr lang="en-US" sz="3600" dirty="0" smtClean="0">
                <a:solidFill>
                  <a:srgbClr val="C00000"/>
                </a:solidFill>
                <a:cs typeface="B Titr" panose="00000700000000000000" pitchFamily="2" charset="-78"/>
              </a:rPr>
            </a:br>
            <a:r>
              <a:rPr lang="en-US" sz="3600" b="1" dirty="0" smtClean="0">
                <a:solidFill>
                  <a:srgbClr val="C00000"/>
                </a:solidFill>
                <a:latin typeface="+mn-lt"/>
                <a:cs typeface="B Titr" panose="00000700000000000000" pitchFamily="2" charset="-78"/>
              </a:rPr>
              <a:t>Questionnaire</a:t>
            </a:r>
            <a:endParaRPr lang="en-US" b="1" dirty="0">
              <a:latin typeface="+mn-lt"/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47851"/>
            <a:ext cx="7886700" cy="4351338"/>
          </a:xfrm>
        </p:spPr>
        <p:txBody>
          <a:bodyPr>
            <a:normAutofit/>
          </a:bodyPr>
          <a:lstStyle/>
          <a:p>
            <a:pPr algn="r" rtl="1">
              <a:buClr>
                <a:srgbClr val="FF0000"/>
              </a:buClr>
            </a:pPr>
            <a:r>
              <a:rPr lang="fa-IR" sz="2800" dirty="0">
                <a:cs typeface="B Mitra" panose="00000400000000000000" pitchFamily="2" charset="-78"/>
              </a:rPr>
              <a:t>بسیاری از </a:t>
            </a:r>
            <a:r>
              <a:rPr lang="fa-IR" sz="2800" dirty="0" smtClean="0">
                <a:cs typeface="B Mitra" panose="00000400000000000000" pitchFamily="2" charset="-78"/>
              </a:rPr>
              <a:t>متغیرهای مورد بررسی در حوزه علوم پزشکی بطور مستقیم قابل اندازه گیری نیستند و حالت ذهنی دارند.</a:t>
            </a:r>
          </a:p>
          <a:p>
            <a:pPr algn="r" rtl="1">
              <a:buClr>
                <a:srgbClr val="FF0000"/>
              </a:buClr>
            </a:pPr>
            <a:r>
              <a:rPr lang="fa-IR" sz="2800" dirty="0" smtClean="0">
                <a:cs typeface="B Mitra" panose="00000400000000000000" pitchFamily="2" charset="-78"/>
              </a:rPr>
              <a:t> و از مجموع چند سئوال در قالب پرسشنامه می‌توان به قضاوت پرداخت، مانند:</a:t>
            </a:r>
            <a:endParaRPr lang="fa-IR" sz="2800" dirty="0">
              <a:cs typeface="B Mitra" panose="00000400000000000000" pitchFamily="2" charset="-78"/>
            </a:endParaRPr>
          </a:p>
          <a:p>
            <a:pPr lvl="1" algn="r" rtl="1">
              <a:buClr>
                <a:srgbClr val="FF0000"/>
              </a:buClr>
              <a:buFont typeface="Calibri" panose="020F0502020204030204" pitchFamily="34" charset="0"/>
              <a:buChar char="–"/>
            </a:pPr>
            <a:r>
              <a:rPr lang="fa-IR" sz="3200" dirty="0" smtClean="0">
                <a:cs typeface="B Mitra" panose="00000400000000000000" pitchFamily="2" charset="-78"/>
              </a:rPr>
              <a:t>ناتوانی/دمانس</a:t>
            </a:r>
          </a:p>
          <a:p>
            <a:pPr lvl="1" algn="r" rtl="1">
              <a:buClr>
                <a:srgbClr val="FF0000"/>
              </a:buClr>
              <a:buFont typeface="Calibri" panose="020F0502020204030204" pitchFamily="34" charset="0"/>
              <a:buChar char="–"/>
            </a:pPr>
            <a:r>
              <a:rPr lang="fa-IR" sz="3200" dirty="0" smtClean="0">
                <a:cs typeface="B Mitra" panose="00000400000000000000" pitchFamily="2" charset="-78"/>
              </a:rPr>
              <a:t>رضایت</a:t>
            </a:r>
          </a:p>
          <a:p>
            <a:pPr lvl="1" algn="r" rtl="1">
              <a:buClr>
                <a:srgbClr val="FF0000"/>
              </a:buClr>
              <a:buFont typeface="Calibri" panose="020F0502020204030204" pitchFamily="34" charset="0"/>
              <a:buChar char="–"/>
            </a:pPr>
            <a:r>
              <a:rPr lang="fa-IR" sz="3200" dirty="0" smtClean="0">
                <a:cs typeface="B Mitra" panose="00000400000000000000" pitchFamily="2" charset="-78"/>
              </a:rPr>
              <a:t>افسردگی/اضطراب</a:t>
            </a:r>
          </a:p>
          <a:p>
            <a:pPr lvl="1" algn="r" rtl="1">
              <a:buClr>
                <a:srgbClr val="FF0000"/>
              </a:buClr>
              <a:buFont typeface="Calibri" panose="020F0502020204030204" pitchFamily="34" charset="0"/>
              <a:buChar char="–"/>
            </a:pPr>
            <a:r>
              <a:rPr lang="fa-IR" sz="3200" dirty="0" smtClean="0">
                <a:cs typeface="B Mitra" panose="00000400000000000000" pitchFamily="2" charset="-78"/>
              </a:rPr>
              <a:t>آگاهی</a:t>
            </a:r>
          </a:p>
          <a:p>
            <a:pPr lvl="1" algn="r" rtl="1">
              <a:buClr>
                <a:srgbClr val="FF0000"/>
              </a:buClr>
              <a:buFont typeface="Calibri" panose="020F0502020204030204" pitchFamily="34" charset="0"/>
              <a:buChar char="–"/>
            </a:pPr>
            <a:r>
              <a:rPr lang="fa-IR" sz="3200" dirty="0" smtClean="0">
                <a:cs typeface="B Mitra" panose="00000400000000000000" pitchFamily="2" charset="-78"/>
              </a:rPr>
              <a:t>نگرش</a:t>
            </a:r>
          </a:p>
          <a:p>
            <a:pPr lvl="1" algn="r" rtl="1">
              <a:buClr>
                <a:srgbClr val="FF0000"/>
              </a:buClr>
              <a:buFont typeface="Calibri" panose="020F0502020204030204" pitchFamily="34" charset="0"/>
              <a:buChar char="–"/>
            </a:pPr>
            <a:r>
              <a:rPr lang="fa-IR" sz="3200" dirty="0" smtClean="0">
                <a:cs typeface="B Mitra" panose="00000400000000000000" pitchFamily="2" charset="-78"/>
              </a:rPr>
              <a:t>اعتماد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EDE1447-E98D-4761-9D31-56F06559E00F}" type="datetime3">
              <a:rPr lang="en-US" smtClean="0">
                <a:solidFill>
                  <a:srgbClr val="FFFFFF"/>
                </a:solidFill>
              </a:rPr>
              <a:t>22 May 2021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F6F33-A457-496B-A484-C6AFA3A5769E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4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1173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0550" y="1637506"/>
            <a:ext cx="8305800" cy="4458494"/>
          </a:xfrm>
        </p:spPr>
        <p:txBody>
          <a:bodyPr>
            <a:noAutofit/>
          </a:bodyPr>
          <a:lstStyle/>
          <a:p>
            <a:pPr algn="r" rtl="1">
              <a:buClr>
                <a:srgbClr val="FF0000"/>
              </a:buClr>
              <a:buFont typeface="Courier New" panose="02070309020205020404" pitchFamily="49" charset="0"/>
              <a:buChar char="o"/>
            </a:pPr>
            <a:r>
              <a:rPr lang="fa-IR" sz="2800" dirty="0" smtClean="0">
                <a:cs typeface="B Mitra" panose="00000400000000000000" pitchFamily="2" charset="-78"/>
              </a:rPr>
              <a:t>معیارهای </a:t>
            </a:r>
            <a:r>
              <a:rPr lang="fa-IR" sz="2800" dirty="0">
                <a:cs typeface="B Mitra" panose="00000400000000000000" pitchFamily="2" charset="-78"/>
              </a:rPr>
              <a:t>سنجش معتبر بودن </a:t>
            </a:r>
            <a:r>
              <a:rPr lang="fa-IR" sz="2800" dirty="0" smtClean="0">
                <a:cs typeface="B Mitra" panose="00000400000000000000" pitchFamily="2" charset="-78"/>
              </a:rPr>
              <a:t>پرسشنامه شامل روایی و پایایی</a:t>
            </a:r>
            <a:endParaRPr lang="fa-IR" sz="2800" dirty="0">
              <a:cs typeface="B Mitra" panose="00000400000000000000" pitchFamily="2" charset="-78"/>
            </a:endParaRPr>
          </a:p>
          <a:p>
            <a:pPr algn="r" rtl="1">
              <a:buClr>
                <a:srgbClr val="FF0000"/>
              </a:buClr>
            </a:pPr>
            <a:r>
              <a:rPr lang="fa-IR" sz="3200" b="1" dirty="0" smtClean="0">
                <a:solidFill>
                  <a:srgbClr val="C00000"/>
                </a:solidFill>
                <a:cs typeface="B Mitra" panose="00000400000000000000" pitchFamily="2" charset="-78"/>
              </a:rPr>
              <a:t>روایی (</a:t>
            </a:r>
            <a:r>
              <a:rPr lang="en-US" sz="3200" b="1" dirty="0" smtClean="0">
                <a:solidFill>
                  <a:srgbClr val="C00000"/>
                </a:solidFill>
                <a:cs typeface="B Mitra" panose="00000400000000000000" pitchFamily="2" charset="-78"/>
              </a:rPr>
              <a:t>Validity</a:t>
            </a:r>
            <a:r>
              <a:rPr lang="fa-IR" sz="3200" b="1" dirty="0" smtClean="0">
                <a:solidFill>
                  <a:srgbClr val="C00000"/>
                </a:solidFill>
                <a:cs typeface="B Mitra" panose="00000400000000000000" pitchFamily="2" charset="-78"/>
              </a:rPr>
              <a:t>)</a:t>
            </a:r>
          </a:p>
          <a:p>
            <a:pPr lvl="1" algn="r" rtl="1">
              <a:buClr>
                <a:srgbClr val="FF0000"/>
              </a:buClr>
              <a:buFont typeface="Calibri" panose="020F0502020204030204" pitchFamily="34" charset="0"/>
              <a:buChar char="–"/>
            </a:pPr>
            <a:r>
              <a:rPr lang="fa-IR" sz="2800" dirty="0" smtClean="0">
                <a:cs typeface="B Mitra" panose="00000400000000000000" pitchFamily="2" charset="-78"/>
              </a:rPr>
              <a:t>چه میزان  </a:t>
            </a:r>
            <a:r>
              <a:rPr lang="fa-IR" sz="2800" dirty="0">
                <a:cs typeface="B Mitra" panose="00000400000000000000" pitchFamily="2" charset="-78"/>
              </a:rPr>
              <a:t>ابزار (پرسشنامه) برای تحقق بخشیدن به </a:t>
            </a:r>
            <a:r>
              <a:rPr lang="fa-IR" sz="2800" dirty="0" smtClean="0">
                <a:cs typeface="B Mitra" panose="00000400000000000000" pitchFamily="2" charset="-78"/>
              </a:rPr>
              <a:t>آن کارایی دارد.</a:t>
            </a:r>
          </a:p>
          <a:p>
            <a:pPr lvl="1" algn="r" rtl="1">
              <a:buClr>
                <a:srgbClr val="FF0000"/>
              </a:buClr>
              <a:buFont typeface="Calibri" panose="020F0502020204030204" pitchFamily="34" charset="0"/>
              <a:buChar char="–"/>
            </a:pPr>
            <a:r>
              <a:rPr lang="fa-IR" sz="2800" dirty="0" smtClean="0">
                <a:cs typeface="B Mitra" panose="00000400000000000000" pitchFamily="2" charset="-78"/>
              </a:rPr>
              <a:t> </a:t>
            </a:r>
            <a:r>
              <a:rPr lang="fa-IR" sz="2800" dirty="0">
                <a:cs typeface="B Mitra" panose="00000400000000000000" pitchFamily="2" charset="-78"/>
              </a:rPr>
              <a:t>ابزاری دارای روایی است که برای اندازه‌گیری آنچه مورد نظر است مناسب باشد.</a:t>
            </a:r>
          </a:p>
          <a:p>
            <a:pPr algn="r" rtl="1">
              <a:buClr>
                <a:srgbClr val="FF0000"/>
              </a:buClr>
            </a:pPr>
            <a:endParaRPr lang="fa-IR" sz="1200" dirty="0" smtClean="0">
              <a:cs typeface="B Mitra" panose="00000400000000000000" pitchFamily="2" charset="-78"/>
            </a:endParaRPr>
          </a:p>
          <a:p>
            <a:pPr algn="r" rtl="1">
              <a:buClr>
                <a:srgbClr val="FF0000"/>
              </a:buClr>
            </a:pPr>
            <a:r>
              <a:rPr lang="fa-IR" sz="3200" b="1" dirty="0">
                <a:solidFill>
                  <a:srgbClr val="C00000"/>
                </a:solidFill>
                <a:cs typeface="B Mitra" panose="00000400000000000000" pitchFamily="2" charset="-78"/>
              </a:rPr>
              <a:t>پایایی (</a:t>
            </a:r>
            <a:r>
              <a:rPr lang="en-US" sz="3200" b="1" dirty="0">
                <a:solidFill>
                  <a:srgbClr val="C00000"/>
                </a:solidFill>
                <a:cs typeface="B Mitra" panose="00000400000000000000" pitchFamily="2" charset="-78"/>
              </a:rPr>
              <a:t>Reliability</a:t>
            </a:r>
            <a:r>
              <a:rPr lang="fa-IR" sz="3200" b="1" dirty="0" smtClean="0">
                <a:solidFill>
                  <a:srgbClr val="C00000"/>
                </a:solidFill>
                <a:cs typeface="B Mitra" panose="00000400000000000000" pitchFamily="2" charset="-78"/>
              </a:rPr>
              <a:t>)</a:t>
            </a:r>
            <a:endParaRPr lang="fa-IR" sz="3200" b="1" dirty="0">
              <a:solidFill>
                <a:srgbClr val="C00000"/>
              </a:solidFill>
              <a:cs typeface="B Mitra" panose="00000400000000000000" pitchFamily="2" charset="-78"/>
            </a:endParaRPr>
          </a:p>
          <a:p>
            <a:pPr lvl="1" algn="r" rtl="1">
              <a:buClr>
                <a:srgbClr val="FF0000"/>
              </a:buClr>
              <a:buFont typeface="Calibri" panose="020F0502020204030204" pitchFamily="34" charset="0"/>
              <a:buChar char="–"/>
            </a:pPr>
            <a:r>
              <a:rPr lang="fa-IR" sz="2800" dirty="0">
                <a:cs typeface="B Mitra" panose="00000400000000000000" pitchFamily="2" charset="-78"/>
              </a:rPr>
              <a:t> ایجاد نتایج یکسان توسط ابزار در صورت به کار رفتن در زمانها، مکان‌های متفاوت و توسط محققین مختلف. </a:t>
            </a:r>
            <a:endParaRPr lang="en-US" sz="2800" dirty="0">
              <a:cs typeface="B Mitra" panose="00000400000000000000" pitchFamily="2" charset="-78"/>
            </a:endParaRPr>
          </a:p>
          <a:p>
            <a:pPr algn="r" rtl="1">
              <a:buClr>
                <a:srgbClr val="FF0000"/>
              </a:buClr>
            </a:pPr>
            <a:endParaRPr lang="fa-IR" sz="2800" dirty="0">
              <a:cs typeface="B Mitra" panose="00000400000000000000" pitchFamily="2" charset="-78"/>
            </a:endParaRPr>
          </a:p>
          <a:p>
            <a:pPr marL="0" indent="0" algn="just" rtl="1">
              <a:buNone/>
            </a:pPr>
            <a:endParaRPr lang="en-US" sz="1600" dirty="0">
              <a:effectLst/>
              <a:cs typeface="B Mitra" panose="00000400000000000000" pitchFamily="2" charset="-78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F6F33-A457-496B-A484-C6AFA3A5769E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5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800100" y="523873"/>
            <a:ext cx="7886700" cy="9834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sz="4400" dirty="0" smtClean="0">
                <a:solidFill>
                  <a:srgbClr val="7030A0"/>
                </a:solidFill>
                <a:cs typeface="B Titr" panose="00000700000000000000" pitchFamily="2" charset="-78"/>
              </a:rPr>
              <a:t>روش کار</a:t>
            </a:r>
            <a:br>
              <a:rPr lang="fa-IR" sz="4400" dirty="0" smtClean="0">
                <a:solidFill>
                  <a:srgbClr val="7030A0"/>
                </a:solidFill>
                <a:cs typeface="B Titr" panose="00000700000000000000" pitchFamily="2" charset="-78"/>
              </a:rPr>
            </a:br>
            <a:r>
              <a:rPr lang="fa-IR" sz="4400" dirty="0" smtClean="0">
                <a:solidFill>
                  <a:srgbClr val="C00000"/>
                </a:solidFill>
                <a:cs typeface="B Titr" panose="00000700000000000000" pitchFamily="2" charset="-78"/>
              </a:rPr>
              <a:t> پرسشنامه</a:t>
            </a:r>
            <a:endParaRPr lang="en-US" sz="4400" b="1" dirty="0">
              <a:latin typeface="+mn-lt"/>
              <a:cs typeface="B Titr" panose="00000700000000000000" pitchFamily="2" charset="-78"/>
            </a:endParaRP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7D9028D-4B96-4160-BAB3-C8DB72539314}" type="datetime3">
              <a:rPr lang="en-US" smtClean="0">
                <a:solidFill>
                  <a:srgbClr val="FFFFFF"/>
                </a:solidFill>
              </a:rPr>
              <a:t>22 May 2021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9386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772400" cy="1295400"/>
          </a:xfrm>
        </p:spPr>
        <p:txBody>
          <a:bodyPr>
            <a:normAutofit fontScale="90000"/>
          </a:bodyPr>
          <a:lstStyle/>
          <a:p>
            <a:pPr algn="ctr" rtl="1" eaLnBrk="1" hangingPunct="1"/>
            <a:r>
              <a:rPr lang="fa-IR" altLang="en-US" sz="3200" dirty="0" smtClean="0">
                <a:ln>
                  <a:noFill/>
                </a:ln>
                <a:solidFill>
                  <a:srgbClr val="7030A0"/>
                </a:solidFill>
                <a:cs typeface="B Titr" panose="00000700000000000000" pitchFamily="2" charset="-78"/>
              </a:rPr>
              <a:t>روش کار</a:t>
            </a:r>
            <a:br>
              <a:rPr lang="fa-IR" altLang="en-US" sz="3200" dirty="0" smtClean="0">
                <a:ln>
                  <a:noFill/>
                </a:ln>
                <a:solidFill>
                  <a:srgbClr val="7030A0"/>
                </a:solidFill>
                <a:cs typeface="B Titr" panose="00000700000000000000" pitchFamily="2" charset="-78"/>
              </a:rPr>
            </a:br>
            <a:r>
              <a:rPr lang="fa-IR" altLang="en-US" sz="320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cs typeface="B Titr" panose="00000700000000000000" pitchFamily="2" charset="-78"/>
              </a:rPr>
              <a:t/>
            </a:r>
            <a:br>
              <a:rPr lang="fa-IR" altLang="en-US" sz="320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cs typeface="B Titr" panose="00000700000000000000" pitchFamily="2" charset="-78"/>
              </a:rPr>
            </a:br>
            <a:r>
              <a:rPr lang="fa-IR" altLang="en-US" sz="320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cs typeface="B Titr" panose="00000700000000000000" pitchFamily="2" charset="-78"/>
              </a:rPr>
              <a:t>روش انجام آزمایش ها </a:t>
            </a:r>
            <a:endParaRPr lang="en-US" altLang="en-US" sz="320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36867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047038" cy="4800600"/>
          </a:xfrm>
        </p:spPr>
        <p:txBody>
          <a:bodyPr rtlCol="0">
            <a:noAutofit/>
          </a:bodyPr>
          <a:lstStyle/>
          <a:p>
            <a:pPr marL="0" indent="0" algn="r" rtl="1" eaLnBrk="1" fontAlgn="auto" hangingPunct="1">
              <a:buFont typeface="Arial" pitchFamily="34" charset="0"/>
              <a:buNone/>
              <a:defRPr/>
            </a:pPr>
            <a:endParaRPr lang="fa-IR" altLang="en-US" sz="2800" b="1" dirty="0" smtClean="0">
              <a:solidFill>
                <a:srgbClr val="7030A0"/>
              </a:solidFill>
            </a:endParaRPr>
          </a:p>
          <a:p>
            <a:pPr algn="r" rtl="1" eaLnBrk="1" fontAlgn="auto" hangingPunct="1">
              <a:defRPr/>
            </a:pPr>
            <a:r>
              <a:rPr lang="fa-IR" altLang="en-US" sz="2800" dirty="0" smtClean="0">
                <a:cs typeface="B Nazanin" panose="00000400000000000000" pitchFamily="2" charset="-78"/>
              </a:rPr>
              <a:t>زمان </a:t>
            </a:r>
          </a:p>
          <a:p>
            <a:pPr algn="r" rtl="1" eaLnBrk="1" fontAlgn="auto" hangingPunct="1">
              <a:defRPr/>
            </a:pPr>
            <a:r>
              <a:rPr lang="fa-IR" altLang="en-US" sz="2800" dirty="0" smtClean="0">
                <a:cs typeface="B Nazanin" panose="00000400000000000000" pitchFamily="2" charset="-78"/>
              </a:rPr>
              <a:t>فرد انجام دهنده</a:t>
            </a:r>
          </a:p>
          <a:p>
            <a:pPr algn="r" rtl="1" eaLnBrk="1" fontAlgn="auto" hangingPunct="1">
              <a:defRPr/>
            </a:pPr>
            <a:r>
              <a:rPr lang="fa-IR" altLang="en-US" sz="2800" dirty="0" smtClean="0">
                <a:cs typeface="B Nazanin" panose="00000400000000000000" pitchFamily="2" charset="-78"/>
              </a:rPr>
              <a:t>محل</a:t>
            </a:r>
          </a:p>
          <a:p>
            <a:pPr algn="r" rtl="1" eaLnBrk="1" fontAlgn="auto" hangingPunct="1">
              <a:defRPr/>
            </a:pPr>
            <a:r>
              <a:rPr lang="fa-IR" altLang="en-US" sz="2800" dirty="0" smtClean="0">
                <a:cs typeface="B Nazanin" panose="00000400000000000000" pitchFamily="2" charset="-78"/>
              </a:rPr>
              <a:t>شرایط آزمایش</a:t>
            </a:r>
          </a:p>
          <a:p>
            <a:pPr algn="r" rtl="1" eaLnBrk="1" fontAlgn="auto" hangingPunct="1">
              <a:defRPr/>
            </a:pPr>
            <a:r>
              <a:rPr lang="fa-IR" altLang="en-US" sz="2800" dirty="0" smtClean="0">
                <a:cs typeface="B Nazanin" panose="00000400000000000000" pitchFamily="2" charset="-78"/>
              </a:rPr>
              <a:t>توالی آزمایشها</a:t>
            </a:r>
          </a:p>
          <a:p>
            <a:pPr algn="r" rtl="1" eaLnBrk="1" fontAlgn="auto" hangingPunct="1">
              <a:defRPr/>
            </a:pPr>
            <a:r>
              <a:rPr lang="fa-IR" altLang="en-US" sz="2800" dirty="0" smtClean="0">
                <a:cs typeface="B Nazanin" panose="00000400000000000000" pitchFamily="2" charset="-78"/>
              </a:rPr>
              <a:t>زمان اندازه گیری ها</a:t>
            </a:r>
          </a:p>
          <a:p>
            <a:pPr algn="r" rtl="1" eaLnBrk="1" fontAlgn="auto" hangingPunct="1">
              <a:defRPr/>
            </a:pPr>
            <a:r>
              <a:rPr lang="fa-IR" altLang="en-US" sz="2800" dirty="0" smtClean="0">
                <a:cs typeface="B Nazanin" panose="00000400000000000000" pitchFamily="2" charset="-78"/>
              </a:rPr>
              <a:t>مشخصات و شرکت سازنده کیت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F6F33-A457-496B-A484-C6AFA3A5769E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A786437-2C13-49C8-AB1F-EF04C4E6DF6F}" type="datetime3">
              <a:rPr lang="en-US" smtClean="0">
                <a:solidFill>
                  <a:srgbClr val="FFFFFF"/>
                </a:solidFill>
              </a:rPr>
              <a:t>22 May 2021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6531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1228" y="626005"/>
            <a:ext cx="7886700" cy="1325563"/>
          </a:xfrm>
        </p:spPr>
        <p:txBody>
          <a:bodyPr>
            <a:normAutofit fontScale="90000"/>
          </a:bodyPr>
          <a:lstStyle/>
          <a:p>
            <a:pPr marL="0" indent="0" algn="ctr"/>
            <a:r>
              <a:rPr lang="fa-IR" sz="4400" dirty="0" smtClean="0">
                <a:solidFill>
                  <a:srgbClr val="7030A0"/>
                </a:solidFill>
                <a:cs typeface="B Titr" panose="00000700000000000000" pitchFamily="2" charset="-78"/>
              </a:rPr>
              <a:t>تجزیه </a:t>
            </a:r>
            <a:r>
              <a:rPr lang="fa-IR" sz="4400" dirty="0">
                <a:solidFill>
                  <a:srgbClr val="7030A0"/>
                </a:solidFill>
                <a:cs typeface="B Titr" panose="00000700000000000000" pitchFamily="2" charset="-78"/>
              </a:rPr>
              <a:t>و تحلیل</a:t>
            </a:r>
            <a:br>
              <a:rPr lang="fa-IR" sz="4400" dirty="0">
                <a:solidFill>
                  <a:srgbClr val="7030A0"/>
                </a:solidFill>
                <a:cs typeface="B Titr" panose="00000700000000000000" pitchFamily="2" charset="-78"/>
              </a:rPr>
            </a:br>
            <a:r>
              <a:rPr lang="fa-IR" sz="3600" dirty="0">
                <a:solidFill>
                  <a:srgbClr val="C00000"/>
                </a:solidFill>
                <a:cs typeface="B Titr" panose="00000700000000000000" pitchFamily="2" charset="-78"/>
              </a:rPr>
              <a:t>نرم افزار آماری</a:t>
            </a:r>
            <a:r>
              <a:rPr lang="fa-IR" sz="3600" dirty="0">
                <a:solidFill>
                  <a:srgbClr val="C00000"/>
                </a:solidFill>
                <a:cs typeface="Titr" panose="00000700000000000000" pitchFamily="2" charset="-78"/>
              </a:rPr>
              <a:t/>
            </a:r>
            <a:br>
              <a:rPr lang="fa-IR" sz="3600" dirty="0">
                <a:solidFill>
                  <a:srgbClr val="C00000"/>
                </a:solidFill>
                <a:cs typeface="Titr" panose="00000700000000000000" pitchFamily="2" charset="-78"/>
              </a:rPr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1228" y="2005013"/>
            <a:ext cx="7886700" cy="4351338"/>
          </a:xfrm>
        </p:spPr>
        <p:txBody>
          <a:bodyPr/>
          <a:lstStyle/>
          <a:p>
            <a:pPr algn="r" rtl="1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3200" dirty="0" smtClean="0">
                <a:cs typeface="B Mitra" panose="00000400000000000000" pitchFamily="2" charset="-78"/>
              </a:rPr>
              <a:t>در قسمت روش کار باید به روش آنالیز، نام آزمونهای آماری اشاره شود.</a:t>
            </a:r>
          </a:p>
          <a:p>
            <a:pPr algn="r" rtl="1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3200" dirty="0" smtClean="0">
                <a:cs typeface="B Mitra" panose="00000400000000000000" pitchFamily="2" charset="-78"/>
              </a:rPr>
              <a:t>اشاره به سطح معنی داری آماری (5 درصد یا 1 درصد)</a:t>
            </a:r>
          </a:p>
          <a:p>
            <a:pPr algn="r" rtl="1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3200" dirty="0" smtClean="0">
                <a:cs typeface="B Mitra" panose="00000400000000000000" pitchFamily="2" charset="-78"/>
              </a:rPr>
              <a:t>اشاره به نام پکیج نرم افزار آماری برای تجزیه و تحلیل</a:t>
            </a:r>
          </a:p>
          <a:p>
            <a:pPr algn="r" rtl="1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3200" dirty="0" smtClean="0">
                <a:cs typeface="B Mitra" panose="00000400000000000000" pitchFamily="2" charset="-78"/>
              </a:rPr>
              <a:t>تنها نرم افزار رایگان آماری :</a:t>
            </a:r>
            <a:r>
              <a:rPr lang="en-US" sz="3200" dirty="0" smtClean="0">
                <a:cs typeface="B Mitra" panose="00000400000000000000" pitchFamily="2" charset="-78"/>
              </a:rPr>
              <a:t>R</a:t>
            </a:r>
          </a:p>
          <a:p>
            <a:pPr algn="r" rtl="1"/>
            <a:endParaRPr lang="fa-I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F6F33-A457-496B-A484-C6AFA3A5769E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6E680D-2A38-4FD4-80CC-E3AEEDF1E4A3}" type="datetime3">
              <a:rPr lang="en-US" smtClean="0">
                <a:solidFill>
                  <a:srgbClr val="FFFFFF"/>
                </a:solidFill>
              </a:rPr>
              <a:t>22 May 2021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3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 rtl="1">
              <a:buNone/>
            </a:pPr>
            <a:r>
              <a:rPr lang="fa-IR" sz="8800" dirty="0" smtClean="0">
                <a:solidFill>
                  <a:srgbClr val="C00000"/>
                </a:solidFill>
                <a:latin typeface="+mj-lt"/>
                <a:ea typeface="+mj-ea"/>
                <a:cs typeface="B Titr" panose="00000700000000000000" pitchFamily="2" charset="-78"/>
              </a:rPr>
              <a:t>نتایج</a:t>
            </a:r>
          </a:p>
          <a:p>
            <a:pPr marL="0" indent="0" algn="ctr" rtl="1">
              <a:buNone/>
            </a:pPr>
            <a:r>
              <a:rPr lang="en-US" sz="8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Titr" panose="00000700000000000000" pitchFamily="2" charset="-78"/>
              </a:rPr>
              <a:t>Results</a:t>
            </a:r>
            <a:endParaRPr lang="fa-IR" sz="40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  <a:cs typeface="Titr" panose="00000700000000000000" pitchFamily="2" charset="-78"/>
            </a:endParaRPr>
          </a:p>
          <a:p>
            <a:pPr marL="0" indent="0" algn="ctr">
              <a:buNone/>
            </a:pPr>
            <a:endParaRPr lang="fa-IR" sz="3200" dirty="0">
              <a:solidFill>
                <a:srgbClr val="7030A0"/>
              </a:solidFill>
              <a:latin typeface="+mj-lt"/>
              <a:ea typeface="+mj-ea"/>
              <a:cs typeface="Titr" panose="00000700000000000000" pitchFamily="2" charset="-78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F6F33-A457-496B-A484-C6AFA3A5769E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8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7E1ABB-3B86-457C-9CF7-7B6190C85FD7}" type="datetime3">
              <a:rPr lang="en-US" smtClean="0">
                <a:solidFill>
                  <a:srgbClr val="FFFFFF"/>
                </a:solidFill>
              </a:rPr>
              <a:t>22 May 2021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129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56427"/>
            <a:ext cx="7886700" cy="1325563"/>
          </a:xfrm>
        </p:spPr>
        <p:txBody>
          <a:bodyPr>
            <a:normAutofit fontScale="90000"/>
          </a:bodyPr>
          <a:lstStyle/>
          <a:p>
            <a:pPr marL="0" indent="0" algn="ctr" rtl="1"/>
            <a:r>
              <a:rPr lang="fa-IR" sz="4400" dirty="0">
                <a:solidFill>
                  <a:srgbClr val="7030A0"/>
                </a:solidFill>
                <a:cs typeface="B Titr" panose="00000700000000000000" pitchFamily="2" charset="-78"/>
              </a:rPr>
              <a:t/>
            </a:r>
            <a:br>
              <a:rPr lang="fa-IR" sz="4400" dirty="0">
                <a:solidFill>
                  <a:srgbClr val="7030A0"/>
                </a:solidFill>
                <a:cs typeface="B Titr" panose="00000700000000000000" pitchFamily="2" charset="-78"/>
              </a:rPr>
            </a:br>
            <a:r>
              <a:rPr lang="fa-IR" sz="7300" dirty="0">
                <a:solidFill>
                  <a:srgbClr val="7030A0"/>
                </a:solidFill>
                <a:cs typeface="B Titr" panose="00000700000000000000" pitchFamily="2" charset="-78"/>
              </a:rPr>
              <a:t>نتایج</a:t>
            </a:r>
            <a:r>
              <a:rPr lang="fa-IR" sz="3600" dirty="0">
                <a:solidFill>
                  <a:srgbClr val="C00000"/>
                </a:solidFill>
                <a:cs typeface="B Titr" panose="00000700000000000000" pitchFamily="2" charset="-78"/>
              </a:rPr>
              <a:t/>
            </a:r>
            <a:br>
              <a:rPr lang="fa-IR" sz="3600" dirty="0">
                <a:solidFill>
                  <a:srgbClr val="C00000"/>
                </a:solidFill>
                <a:cs typeface="B Titr" panose="00000700000000000000" pitchFamily="2" charset="-78"/>
              </a:rPr>
            </a:br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1990"/>
            <a:ext cx="8191500" cy="4766410"/>
          </a:xfrm>
        </p:spPr>
        <p:txBody>
          <a:bodyPr>
            <a:normAutofit/>
          </a:bodyPr>
          <a:lstStyle/>
          <a:p>
            <a:pPr algn="r" rtl="1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3600" dirty="0" smtClean="0">
                <a:cs typeface="B Mitra" panose="00000400000000000000" pitchFamily="2" charset="-78"/>
              </a:rPr>
              <a:t>توصیف صرف نتایج</a:t>
            </a:r>
            <a:endParaRPr lang="fa-IR" sz="3600" dirty="0">
              <a:cs typeface="B Mitra" panose="00000400000000000000" pitchFamily="2" charset="-78"/>
            </a:endParaRPr>
          </a:p>
          <a:p>
            <a:pPr lvl="1" algn="r" rtl="1">
              <a:buClr>
                <a:srgbClr val="FF0000"/>
              </a:buClr>
              <a:buFont typeface="Calibri" panose="020F0502020204030204" pitchFamily="34" charset="0"/>
              <a:buChar char="―"/>
            </a:pPr>
            <a:r>
              <a:rPr lang="fa-IR" sz="3300" dirty="0" smtClean="0">
                <a:cs typeface="B Mitra" panose="00000400000000000000" pitchFamily="2" charset="-78"/>
              </a:rPr>
              <a:t>توصیف مشخصات دموگرافیک افراد وارد شده در مطالعه</a:t>
            </a:r>
          </a:p>
          <a:p>
            <a:pPr lvl="1" algn="r" rtl="1">
              <a:buClr>
                <a:srgbClr val="FF0000"/>
              </a:buClr>
              <a:buFont typeface="Calibri" panose="020F0502020204030204" pitchFamily="34" charset="0"/>
              <a:buChar char="―"/>
            </a:pPr>
            <a:r>
              <a:rPr lang="fa-IR" sz="3300" dirty="0" smtClean="0">
                <a:cs typeface="B Mitra" panose="00000400000000000000" pitchFamily="2" charset="-78"/>
              </a:rPr>
              <a:t>توصیف نتایج اصلی </a:t>
            </a:r>
            <a:endParaRPr lang="fa-IR" sz="3300" dirty="0">
              <a:cs typeface="B Mitra" panose="00000400000000000000" pitchFamily="2" charset="-78"/>
            </a:endParaRPr>
          </a:p>
          <a:p>
            <a:pPr algn="r" rtl="1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3600" dirty="0" smtClean="0">
                <a:cs typeface="B Mitra" panose="00000400000000000000" pitchFamily="2" charset="-78"/>
              </a:rPr>
              <a:t>نمودار جریانی (فلوچارت) (</a:t>
            </a:r>
            <a:r>
              <a:rPr lang="fa-IR" sz="3200" dirty="0" smtClean="0">
                <a:cs typeface="B Mitra" panose="00000400000000000000" pitchFamily="2" charset="-78"/>
              </a:rPr>
              <a:t>خصوصا در مطالعات همگروهی، مداخله‌ای و مرور نظام‌مند</a:t>
            </a:r>
            <a:r>
              <a:rPr lang="fa-IR" sz="3600" dirty="0" smtClean="0">
                <a:cs typeface="B Mitra" panose="00000400000000000000" pitchFamily="2" charset="-78"/>
              </a:rPr>
              <a:t>)</a:t>
            </a:r>
            <a:endParaRPr lang="fa-IR" sz="3600" dirty="0">
              <a:cs typeface="B Mitra" panose="00000400000000000000" pitchFamily="2" charset="-78"/>
            </a:endParaRPr>
          </a:p>
          <a:p>
            <a:pPr algn="r" rtl="1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3600" dirty="0" smtClean="0">
                <a:cs typeface="B Mitra" panose="00000400000000000000" pitchFamily="2" charset="-78"/>
              </a:rPr>
              <a:t>تجزیه </a:t>
            </a:r>
            <a:r>
              <a:rPr lang="fa-IR" sz="3600" dirty="0">
                <a:cs typeface="B Mitra" panose="00000400000000000000" pitchFamily="2" charset="-78"/>
              </a:rPr>
              <a:t>و تحلیل داده </a:t>
            </a:r>
            <a:endParaRPr lang="fa-IR" sz="3600" dirty="0" smtClean="0">
              <a:cs typeface="B Mitra" panose="00000400000000000000" pitchFamily="2" charset="-78"/>
            </a:endParaRPr>
          </a:p>
          <a:p>
            <a:pPr algn="r" rtl="1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3600" dirty="0" smtClean="0">
                <a:cs typeface="B Mitra" panose="00000400000000000000" pitchFamily="2" charset="-78"/>
              </a:rPr>
              <a:t>جداول</a:t>
            </a:r>
            <a:endParaRPr lang="fa-IR" sz="3600" dirty="0">
              <a:cs typeface="B Mitra" panose="00000400000000000000" pitchFamily="2" charset="-78"/>
            </a:endParaRPr>
          </a:p>
          <a:p>
            <a:pPr algn="r" rtl="1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3600" dirty="0" smtClean="0">
                <a:cs typeface="B Mitra" panose="00000400000000000000" pitchFamily="2" charset="-78"/>
              </a:rPr>
              <a:t>نمودار و اشکال</a:t>
            </a:r>
            <a:endParaRPr lang="fa-IR" sz="3600" dirty="0">
              <a:cs typeface="B Mitra" panose="00000400000000000000" pitchFamily="2" charset="-78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F6F33-A457-496B-A484-C6AFA3A5769E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9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EA3593-AAE5-445B-8D2B-AAFFDF374F15}" type="datetime3">
              <a:rPr lang="en-US" smtClean="0">
                <a:solidFill>
                  <a:srgbClr val="FFFFFF"/>
                </a:solidFill>
              </a:rPr>
              <a:t>22 May 2021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2879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3702</TotalTime>
  <Words>1437</Words>
  <Application>Microsoft Office PowerPoint</Application>
  <PresentationFormat>On-screen Show (4:3)</PresentationFormat>
  <Paragraphs>284</Paragraphs>
  <Slides>33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5" baseType="lpstr">
      <vt:lpstr>Office Theme</vt:lpstr>
      <vt:lpstr>Chart</vt:lpstr>
      <vt:lpstr>PowerPoint Presentation</vt:lpstr>
      <vt:lpstr>PowerPoint Presentation</vt:lpstr>
      <vt:lpstr>روش کار  ابزار و روش گردآوری داده ها</vt:lpstr>
      <vt:lpstr>روش کار  پرسشنامه Questionnaire</vt:lpstr>
      <vt:lpstr>PowerPoint Presentation</vt:lpstr>
      <vt:lpstr>روش کار  روش انجام آزمایش ها </vt:lpstr>
      <vt:lpstr>تجزیه و تحلیل نرم افزار آماری </vt:lpstr>
      <vt:lpstr>PowerPoint Presentation</vt:lpstr>
      <vt:lpstr> نتایج </vt:lpstr>
      <vt:lpstr>PowerPoint Presentation</vt:lpstr>
      <vt:lpstr>نکات مهم در نگارش نتایج </vt:lpstr>
      <vt:lpstr>نمونه شکل استاندارد در مقاله</vt:lpstr>
      <vt:lpstr>نحوه ارائه شاخصها (آماره‌ها)  در قسمت نتایج مقاله</vt:lpstr>
      <vt:lpstr>قانونهای طلایی در  ارائه اعداد در مقاله</vt:lpstr>
      <vt:lpstr>بیان یافته ها بصورت متن (Text)</vt:lpstr>
      <vt:lpstr>بیان یافته ها بصورت متن (Text)</vt:lpstr>
      <vt:lpstr>بیان یافته ها بصورت متن (Text)</vt:lpstr>
      <vt:lpstr>بیان یافته ها بصورت جدول (Table)</vt:lpstr>
      <vt:lpstr>بیان یافته ها بصورت جدول (Table)</vt:lpstr>
      <vt:lpstr>بیان یافته ها بصورت نمودار (Chart)</vt:lpstr>
      <vt:lpstr>از نمودار سه بعدی استفاده نشود!</vt:lpstr>
      <vt:lpstr>PowerPoint Presentation</vt:lpstr>
      <vt:lpstr>ساختار کلی بحث</vt:lpstr>
      <vt:lpstr>نکات مهم در نگارش بحث مقاله</vt:lpstr>
      <vt:lpstr>زمان افعال در قسمتهای مختلف مقاله</vt:lpstr>
      <vt:lpstr>فرق پروپوزال نویسی با مقاله</vt:lpstr>
      <vt:lpstr>فهرست منابع</vt:lpstr>
      <vt:lpstr> نرم افزارهای رفرنس دهی</vt:lpstr>
      <vt:lpstr>فاکتورهای مهم در انتخاب مجله علمی مناسب برای چاپ مقاله </vt:lpstr>
      <vt:lpstr>روشهای پیدا کردن میانگین زمان داوری</vt:lpstr>
      <vt:lpstr>یافتن مجله مناسب برای ارسال مقاله</vt:lpstr>
      <vt:lpstr>معرفی چند سایت برای دانلود رایگان مقالات </vt:lpstr>
      <vt:lpstr>PowerPoint Presentation</vt:lpstr>
    </vt:vector>
  </TitlesOfParts>
  <Company>MRT www.Win2Farsi.com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MRT Pack 20 DVDs</dc:creator>
  <cp:lastModifiedBy>DrsMehri</cp:lastModifiedBy>
  <cp:revision>516</cp:revision>
  <dcterms:created xsi:type="dcterms:W3CDTF">2009-03-21T01:56:29Z</dcterms:created>
  <dcterms:modified xsi:type="dcterms:W3CDTF">2021-05-22T18:46:26Z</dcterms:modified>
</cp:coreProperties>
</file>